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30" r:id="rId1"/>
  </p:sldMasterIdLst>
  <p:sldIdLst>
    <p:sldId id="256" r:id="rId2"/>
    <p:sldId id="257" r:id="rId3"/>
    <p:sldId id="265" r:id="rId4"/>
    <p:sldId id="258" r:id="rId5"/>
    <p:sldId id="260" r:id="rId6"/>
    <p:sldId id="261" r:id="rId7"/>
    <p:sldId id="262" r:id="rId8"/>
    <p:sldId id="270" r:id="rId9"/>
    <p:sldId id="273" r:id="rId10"/>
    <p:sldId id="263" r:id="rId11"/>
    <p:sldId id="267" r:id="rId12"/>
    <p:sldId id="268" r:id="rId13"/>
    <p:sldId id="277" r:id="rId14"/>
    <p:sldId id="278" r:id="rId15"/>
    <p:sldId id="271" r:id="rId16"/>
    <p:sldId id="279" r:id="rId17"/>
    <p:sldId id="275" r:id="rId18"/>
    <p:sldId id="276" r:id="rId19"/>
    <p:sldId id="280" r:id="rId20"/>
    <p:sldId id="272" r:id="rId2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974" autoAdjust="0"/>
    <p:restoredTop sz="94660"/>
  </p:normalViewPr>
  <p:slideViewPr>
    <p:cSldViewPr snapToGrid="0" snapToObjects="1">
      <p:cViewPr varScale="1">
        <p:scale>
          <a:sx n="87" d="100"/>
          <a:sy n="87" d="100"/>
        </p:scale>
        <p:origin x="-112" y="-4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1D3FAE2-D05A-4373-96AC-CB10708617B0}" type="datetimeFigureOut">
              <a:rPr lang="es-MX" smtClean="0"/>
              <a:pPr/>
              <a:t>30/7/19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946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D3FAE2-D05A-4373-96AC-CB10708617B0}" type="datetimeFigureOut">
              <a:rPr lang="es-MX" smtClean="0"/>
              <a:pPr/>
              <a:t>30/7/19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3775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D3FAE2-D05A-4373-96AC-CB10708617B0}" type="datetimeFigureOut">
              <a:rPr lang="es-MX" smtClean="0"/>
              <a:pPr/>
              <a:t>30/7/19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2699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D3FAE2-D05A-4373-96AC-CB10708617B0}" type="datetimeFigureOut">
              <a:rPr lang="es-MX" smtClean="0"/>
              <a:pPr/>
              <a:t>30/7/19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‹Nr.›</a:t>
            </a:fld>
            <a:endParaRPr lang="es-MX"/>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0887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D3FAE2-D05A-4373-96AC-CB10708617B0}" type="datetimeFigureOut">
              <a:rPr lang="es-MX" smtClean="0"/>
              <a:pPr/>
              <a:t>30/7/19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318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D3FAE2-D05A-4373-96AC-CB10708617B0}" type="datetimeFigureOut">
              <a:rPr lang="es-MX" smtClean="0"/>
              <a:pPr/>
              <a:t>30/7/19</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4972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D3FAE2-D05A-4373-96AC-CB10708617B0}" type="datetimeFigureOut">
              <a:rPr lang="es-MX" smtClean="0"/>
              <a:pPr/>
              <a:t>30/7/19</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9553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D3FAE2-D05A-4373-96AC-CB10708617B0}" type="datetimeFigureOut">
              <a:rPr lang="es-MX" smtClean="0"/>
              <a:pPr/>
              <a:t>30/7/19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6406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D3FAE2-D05A-4373-96AC-CB10708617B0}" type="datetimeFigureOut">
              <a:rPr lang="es-MX" smtClean="0"/>
              <a:pPr/>
              <a:t>30/7/19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385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D3FAE2-D05A-4373-96AC-CB10708617B0}" type="datetimeFigureOut">
              <a:rPr lang="es-MX" smtClean="0"/>
              <a:pPr/>
              <a:t>30/7/19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627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D3FAE2-D05A-4373-96AC-CB10708617B0}" type="datetimeFigureOut">
              <a:rPr lang="es-MX" smtClean="0"/>
              <a:pPr/>
              <a:t>30/7/19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296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1D3FAE2-D05A-4373-96AC-CB10708617B0}" type="datetimeFigureOut">
              <a:rPr lang="es-MX" smtClean="0"/>
              <a:pPr/>
              <a:t>30/7/19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61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1D3FAE2-D05A-4373-96AC-CB10708617B0}" type="datetimeFigureOut">
              <a:rPr lang="es-MX" smtClean="0"/>
              <a:pPr/>
              <a:t>30/7/19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003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91D3FAE2-D05A-4373-96AC-CB10708617B0}" type="datetimeFigureOut">
              <a:rPr lang="es-MX" smtClean="0"/>
              <a:pPr/>
              <a:t>30/7/19</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536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1D3FAE2-D05A-4373-96AC-CB10708617B0}" type="datetimeFigureOut">
              <a:rPr lang="es-MX" smtClean="0"/>
              <a:pPr/>
              <a:t>30/7/19</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204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91D3FAE2-D05A-4373-96AC-CB10708617B0}" type="datetimeFigureOut">
              <a:rPr lang="es-MX" smtClean="0"/>
              <a:pPr/>
              <a:t>30/7/19</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872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D3FAE2-D05A-4373-96AC-CB10708617B0}" type="datetimeFigureOut">
              <a:rPr lang="es-MX" smtClean="0"/>
              <a:pPr/>
              <a:t>30/7/19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776134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1D3FAE2-D05A-4373-96AC-CB10708617B0}" type="datetimeFigureOut">
              <a:rPr lang="es-MX" smtClean="0"/>
              <a:pPr/>
              <a:t>30/7/19</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5B96383-8421-46F8-BF34-F76DD07EAC16}" type="slidenum">
              <a:rPr lang="es-MX" smtClean="0"/>
              <a:pPr/>
              <a:t>‹Nr.›</a:t>
            </a:fld>
            <a:endParaRPr lang="es-MX"/>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6877450"/>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aice@cultura.gob.mx" TargetMode="External"/><Relationship Id="rId3" Type="http://schemas.openxmlformats.org/officeDocument/2006/relationships/hyperlink" Target="mailto:contralorsocialpaice@cultura.gob.m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94944" y="890016"/>
            <a:ext cx="10546081" cy="2462784"/>
          </a:xfrm>
        </p:spPr>
        <p:txBody>
          <a:bodyPr>
            <a:normAutofit/>
          </a:bodyPr>
          <a:lstStyle/>
          <a:p>
            <a:r>
              <a:rPr lang="es-MX" sz="6600" dirty="0" smtClean="0">
                <a:latin typeface="Adobe Caslon Pro" panose="0205050205050A020403" pitchFamily="18" charset="0"/>
              </a:rPr>
              <a:t>¿Qué es una contraloría social? </a:t>
            </a:r>
            <a:endParaRPr lang="es-MX" sz="6600" dirty="0">
              <a:latin typeface="Adobe Caslon Pro" panose="0205050205050A020403" pitchFamily="18" charset="0"/>
            </a:endParaRPr>
          </a:p>
        </p:txBody>
      </p:sp>
      <p:sp>
        <p:nvSpPr>
          <p:cNvPr id="5" name="Subtítulo 4"/>
          <p:cNvSpPr>
            <a:spLocks noGrp="1"/>
          </p:cNvSpPr>
          <p:nvPr>
            <p:ph type="subTitle" idx="1"/>
          </p:nvPr>
        </p:nvSpPr>
        <p:spPr>
          <a:xfrm>
            <a:off x="1154954" y="3974592"/>
            <a:ext cx="10561557" cy="1853184"/>
          </a:xfrm>
        </p:spPr>
        <p:txBody>
          <a:bodyPr>
            <a:noAutofit/>
          </a:bodyPr>
          <a:lstStyle/>
          <a:p>
            <a:pPr algn="ctr"/>
            <a:r>
              <a:rPr lang="es-MX" sz="3200" dirty="0" smtClean="0">
                <a:solidFill>
                  <a:schemeClr val="tx1"/>
                </a:solidFill>
                <a:latin typeface="Adobe Caslon Pro" panose="0205050205050A020403" pitchFamily="18" charset="0"/>
              </a:rPr>
              <a:t>Taller de capacitación a ENLACES DE CONTRALORÍA SOCIAL Y Contralores Sociales del PAICE</a:t>
            </a:r>
          </a:p>
        </p:txBody>
      </p:sp>
      <p:pic>
        <p:nvPicPr>
          <p:cNvPr id="2" name="Imagen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96400" y="2393442"/>
            <a:ext cx="2895600" cy="15811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5341863"/>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904" y="609600"/>
            <a:ext cx="10525341" cy="5638799"/>
          </a:xfrm>
        </p:spPr>
        <p:txBody>
          <a:bodyPr>
            <a:normAutofit fontScale="92500" lnSpcReduction="20000"/>
          </a:bodyPr>
          <a:lstStyle/>
          <a:p>
            <a:pPr marL="0" indent="0">
              <a:spcBef>
                <a:spcPts val="0"/>
              </a:spcBef>
              <a:buNone/>
            </a:pPr>
            <a:r>
              <a:rPr lang="es-MX" sz="2400" b="1" dirty="0" smtClean="0">
                <a:solidFill>
                  <a:schemeClr val="accent2"/>
                </a:solidFill>
                <a:latin typeface="Adobe Caslon Pro" panose="0205050205050A020403" pitchFamily="18" charset="0"/>
                <a:cs typeface="Times New Roman" panose="02020603050405020304" pitchFamily="18" charset="0"/>
              </a:rPr>
              <a:t>ALCANCES: </a:t>
            </a:r>
            <a:r>
              <a:rPr lang="es-MX" sz="2400" b="1" dirty="0" smtClean="0">
                <a:latin typeface="Adobe Caslon Pro" panose="0205050205050A020403" pitchFamily="18" charset="0"/>
                <a:cs typeface="Times New Roman" panose="02020603050405020304" pitchFamily="18" charset="0"/>
              </a:rPr>
              <a:t>(no pueden)</a:t>
            </a:r>
          </a:p>
          <a:p>
            <a:pPr marL="0" indent="0">
              <a:spcBef>
                <a:spcPts val="0"/>
              </a:spcBef>
              <a:buNone/>
            </a:pPr>
            <a:endParaRPr lang="es-MX" sz="2800" b="1" dirty="0" smtClean="0">
              <a:latin typeface="Adobe Caslon Pro" panose="0205050205050A020403" pitchFamily="18" charset="0"/>
              <a:cs typeface="Times New Roman" panose="02020603050405020304" pitchFamily="18" charset="0"/>
            </a:endParaRPr>
          </a:p>
          <a:p>
            <a:pPr algn="just">
              <a:spcBef>
                <a:spcPts val="0"/>
              </a:spcBef>
            </a:pPr>
            <a:r>
              <a:rPr lang="es-MX" sz="3200" b="1" dirty="0" smtClean="0">
                <a:latin typeface="Adobe Caslon Pro" panose="0205050205050A020403" pitchFamily="18" charset="0"/>
                <a:cs typeface="Times New Roman" panose="02020603050405020304" pitchFamily="18" charset="0"/>
              </a:rPr>
              <a:t>Cambiar</a:t>
            </a:r>
            <a:r>
              <a:rPr lang="es-MX" sz="3200" dirty="0" smtClean="0">
                <a:latin typeface="Adobe Caslon Pro" panose="0205050205050A020403" pitchFamily="18" charset="0"/>
                <a:cs typeface="Times New Roman" panose="02020603050405020304" pitchFamily="18" charset="0"/>
              </a:rPr>
              <a:t> </a:t>
            </a:r>
            <a:r>
              <a:rPr lang="es-MX" sz="3200" dirty="0">
                <a:latin typeface="Adobe Caslon Pro" panose="0205050205050A020403" pitchFamily="18" charset="0"/>
                <a:cs typeface="Times New Roman" panose="02020603050405020304" pitchFamily="18" charset="0"/>
              </a:rPr>
              <a:t>las especificaciones de las obras de infraestructura cultural</a:t>
            </a:r>
            <a:r>
              <a:rPr lang="es-MX" sz="3200" dirty="0" smtClean="0">
                <a:latin typeface="Adobe Caslon Pro" panose="0205050205050A020403" pitchFamily="18" charset="0"/>
                <a:cs typeface="Times New Roman" panose="02020603050405020304" pitchFamily="18" charset="0"/>
              </a:rPr>
              <a:t>.</a:t>
            </a:r>
          </a:p>
          <a:p>
            <a:pPr marL="0" indent="0" algn="just">
              <a:spcBef>
                <a:spcPts val="0"/>
              </a:spcBef>
              <a:buNone/>
            </a:pPr>
            <a:endParaRPr lang="es-MX" sz="3200" dirty="0">
              <a:latin typeface="Adobe Caslon Pro" panose="0205050205050A020403" pitchFamily="18" charset="0"/>
              <a:cs typeface="Times New Roman" panose="02020603050405020304" pitchFamily="18" charset="0"/>
            </a:endParaRPr>
          </a:p>
          <a:p>
            <a:pPr algn="just">
              <a:spcBef>
                <a:spcPts val="0"/>
              </a:spcBef>
            </a:pPr>
            <a:r>
              <a:rPr lang="es-MX" sz="3200" b="1" dirty="0">
                <a:latin typeface="Adobe Caslon Pro" panose="0205050205050A020403" pitchFamily="18" charset="0"/>
                <a:cs typeface="Times New Roman" panose="02020603050405020304" pitchFamily="18" charset="0"/>
              </a:rPr>
              <a:t>Dar</a:t>
            </a:r>
            <a:r>
              <a:rPr lang="es-MX" sz="3200" dirty="0">
                <a:latin typeface="Adobe Caslon Pro" panose="0205050205050A020403" pitchFamily="18" charset="0"/>
                <a:cs typeface="Times New Roman" panose="02020603050405020304" pitchFamily="18" charset="0"/>
              </a:rPr>
              <a:t> </a:t>
            </a:r>
            <a:r>
              <a:rPr lang="es-MX" sz="3200" b="1" dirty="0">
                <a:latin typeface="Adobe Caslon Pro" panose="0205050205050A020403" pitchFamily="18" charset="0"/>
                <a:cs typeface="Times New Roman" panose="02020603050405020304" pitchFamily="18" charset="0"/>
              </a:rPr>
              <a:t>instrucciones</a:t>
            </a:r>
            <a:r>
              <a:rPr lang="es-MX" sz="3200" dirty="0">
                <a:latin typeface="Adobe Caslon Pro" panose="0205050205050A020403" pitchFamily="18" charset="0"/>
                <a:cs typeface="Times New Roman" panose="02020603050405020304" pitchFamily="18" charset="0"/>
              </a:rPr>
              <a:t> a los contratistas y/o trabajadores de las </a:t>
            </a:r>
            <a:r>
              <a:rPr lang="es-MX" sz="3200" dirty="0" smtClean="0">
                <a:latin typeface="Adobe Caslon Pro" panose="0205050205050A020403" pitchFamily="18" charset="0"/>
                <a:cs typeface="Times New Roman" panose="02020603050405020304" pitchFamily="18" charset="0"/>
              </a:rPr>
              <a:t>obras.</a:t>
            </a:r>
          </a:p>
          <a:p>
            <a:pPr algn="just">
              <a:spcBef>
                <a:spcPts val="0"/>
              </a:spcBef>
            </a:pPr>
            <a:endParaRPr lang="es-MX" sz="3200" dirty="0" smtClean="0">
              <a:latin typeface="Adobe Caslon Pro" panose="0205050205050A020403" pitchFamily="18" charset="0"/>
              <a:cs typeface="Times New Roman" panose="02020603050405020304" pitchFamily="18" charset="0"/>
            </a:endParaRPr>
          </a:p>
          <a:p>
            <a:pPr algn="just">
              <a:spcBef>
                <a:spcPts val="0"/>
              </a:spcBef>
            </a:pPr>
            <a:r>
              <a:rPr lang="es-MX" sz="3200" dirty="0" smtClean="0">
                <a:latin typeface="Adobe Caslon Pro" panose="0205050205050A020403" pitchFamily="18" charset="0"/>
                <a:cs typeface="Times New Roman" panose="02020603050405020304" pitchFamily="18" charset="0"/>
              </a:rPr>
              <a:t>Solicitar </a:t>
            </a:r>
            <a:r>
              <a:rPr lang="es-MX" sz="3200" dirty="0">
                <a:latin typeface="Adobe Caslon Pro" panose="0205050205050A020403" pitchFamily="18" charset="0"/>
                <a:cs typeface="Times New Roman" panose="02020603050405020304" pitchFamily="18" charset="0"/>
              </a:rPr>
              <a:t>que las obras de infraestructura </a:t>
            </a:r>
            <a:r>
              <a:rPr lang="es-MX" sz="3200" b="1" dirty="0" smtClean="0">
                <a:latin typeface="Adobe Caslon Pro" panose="0205050205050A020403" pitchFamily="18" charset="0"/>
                <a:cs typeface="Times New Roman" panose="02020603050405020304" pitchFamily="18" charset="0"/>
              </a:rPr>
              <a:t>beneficien</a:t>
            </a:r>
            <a:r>
              <a:rPr lang="es-MX" sz="3200" dirty="0" smtClean="0">
                <a:latin typeface="Adobe Caslon Pro" panose="0205050205050A020403" pitchFamily="18" charset="0"/>
                <a:cs typeface="Times New Roman" panose="02020603050405020304" pitchFamily="18" charset="0"/>
              </a:rPr>
              <a:t> </a:t>
            </a:r>
            <a:r>
              <a:rPr lang="es-MX" sz="3200" dirty="0">
                <a:latin typeface="Adobe Caslon Pro" panose="0205050205050A020403" pitchFamily="18" charset="0"/>
                <a:cs typeface="Times New Roman" panose="02020603050405020304" pitchFamily="18" charset="0"/>
              </a:rPr>
              <a:t>a alguien no contemplado originalmente en el proyecto</a:t>
            </a:r>
            <a:r>
              <a:rPr lang="es-MX" sz="3200" dirty="0" smtClean="0">
                <a:latin typeface="Adobe Caslon Pro" panose="0205050205050A020403" pitchFamily="18" charset="0"/>
                <a:cs typeface="Times New Roman" panose="02020603050405020304" pitchFamily="18" charset="0"/>
              </a:rPr>
              <a:t>.</a:t>
            </a:r>
          </a:p>
          <a:p>
            <a:pPr algn="just">
              <a:spcBef>
                <a:spcPts val="0"/>
              </a:spcBef>
            </a:pPr>
            <a:endParaRPr lang="es-MX" sz="3200" dirty="0">
              <a:latin typeface="Adobe Caslon Pro" panose="0205050205050A020403" pitchFamily="18" charset="0"/>
              <a:cs typeface="Times New Roman" panose="02020603050405020304" pitchFamily="18" charset="0"/>
            </a:endParaRPr>
          </a:p>
          <a:p>
            <a:pPr algn="just">
              <a:spcBef>
                <a:spcPts val="0"/>
              </a:spcBef>
            </a:pPr>
            <a:r>
              <a:rPr lang="es-MX" sz="3200" dirty="0">
                <a:latin typeface="Adobe Caslon Pro" panose="0205050205050A020403" pitchFamily="18" charset="0"/>
                <a:cs typeface="Times New Roman" panose="02020603050405020304" pitchFamily="18" charset="0"/>
              </a:rPr>
              <a:t>Impedir o suspender la </a:t>
            </a:r>
            <a:r>
              <a:rPr lang="es-MX" sz="3200" b="1" dirty="0">
                <a:latin typeface="Adobe Caslon Pro" panose="0205050205050A020403" pitchFamily="18" charset="0"/>
                <a:cs typeface="Times New Roman" panose="02020603050405020304" pitchFamily="18" charset="0"/>
              </a:rPr>
              <a:t>ejecución</a:t>
            </a:r>
            <a:r>
              <a:rPr lang="es-MX" sz="3200" dirty="0">
                <a:latin typeface="Adobe Caslon Pro" panose="0205050205050A020403" pitchFamily="18" charset="0"/>
                <a:cs typeface="Times New Roman" panose="02020603050405020304" pitchFamily="18" charset="0"/>
              </a:rPr>
              <a:t> de las </a:t>
            </a:r>
            <a:r>
              <a:rPr lang="es-MX" sz="3200" dirty="0" smtClean="0">
                <a:latin typeface="Adobe Caslon Pro" panose="0205050205050A020403" pitchFamily="18" charset="0"/>
                <a:cs typeface="Times New Roman" panose="02020603050405020304" pitchFamily="18" charset="0"/>
              </a:rPr>
              <a:t>obras.</a:t>
            </a:r>
          </a:p>
          <a:p>
            <a:pPr marL="0" indent="0" algn="just">
              <a:spcBef>
                <a:spcPts val="0"/>
              </a:spcBef>
              <a:buNone/>
            </a:pPr>
            <a:endParaRPr lang="es-MX" sz="3200" dirty="0" smtClean="0">
              <a:latin typeface="Adobe Caslon Pro" panose="0205050205050A020403" pitchFamily="18" charset="0"/>
              <a:cs typeface="Times New Roman" panose="02020603050405020304" pitchFamily="18" charset="0"/>
            </a:endParaRPr>
          </a:p>
          <a:p>
            <a:pPr algn="just">
              <a:spcBef>
                <a:spcPts val="0"/>
              </a:spcBef>
            </a:pPr>
            <a:r>
              <a:rPr lang="es-MX" sz="3200" dirty="0" smtClean="0">
                <a:latin typeface="Adobe Caslon Pro" panose="0205050205050A020403" pitchFamily="18" charset="0"/>
                <a:cs typeface="Times New Roman" panose="02020603050405020304" pitchFamily="18" charset="0"/>
              </a:rPr>
              <a:t>Promover </a:t>
            </a:r>
            <a:r>
              <a:rPr lang="es-MX" sz="3200" b="1" dirty="0">
                <a:latin typeface="Adobe Caslon Pro" panose="0205050205050A020403" pitchFamily="18" charset="0"/>
                <a:cs typeface="Times New Roman" panose="02020603050405020304" pitchFamily="18" charset="0"/>
              </a:rPr>
              <a:t>acciones proselitistas </a:t>
            </a:r>
            <a:r>
              <a:rPr lang="es-MX" sz="3200" dirty="0">
                <a:latin typeface="Adobe Caslon Pro" panose="0205050205050A020403" pitchFamily="18" charset="0"/>
                <a:cs typeface="Times New Roman" panose="02020603050405020304" pitchFamily="18" charset="0"/>
              </a:rPr>
              <a:t>en favor de partidos </a:t>
            </a:r>
            <a:r>
              <a:rPr lang="es-MX" sz="3200" dirty="0" smtClean="0">
                <a:latin typeface="Adobe Caslon Pro" panose="0205050205050A020403" pitchFamily="18" charset="0"/>
                <a:cs typeface="Times New Roman" panose="02020603050405020304" pitchFamily="18" charset="0"/>
              </a:rPr>
              <a:t>políticos</a:t>
            </a:r>
            <a:r>
              <a:rPr lang="es-MX" sz="2800" dirty="0" smtClean="0">
                <a:latin typeface="Adobe Caslon Pro" panose="0205050205050A020403" pitchFamily="18" charset="0"/>
                <a:cs typeface="Times New Roman" panose="02020603050405020304" pitchFamily="18" charset="0"/>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3082742"/>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contenido 2"/>
          <p:cNvSpPr txBox="1">
            <a:spLocks noGrp="1"/>
          </p:cNvSpPr>
          <p:nvPr>
            <p:ph idx="1"/>
          </p:nvPr>
        </p:nvSpPr>
        <p:spPr>
          <a:xfrm>
            <a:off x="633730" y="609600"/>
            <a:ext cx="10525125" cy="563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s-MX" sz="2400" b="1" dirty="0" smtClean="0">
                <a:solidFill>
                  <a:schemeClr val="accent2"/>
                </a:solidFill>
                <a:latin typeface="Adobe Caslon Pro" panose="0205050205050A020403" pitchFamily="18" charset="0"/>
                <a:cs typeface="Times New Roman" panose="02020603050405020304" pitchFamily="18" charset="0"/>
              </a:rPr>
              <a:t>DERECHOS DE LAS INSTANCIAS BENEFICIARIAS:</a:t>
            </a:r>
            <a:endParaRPr lang="es-MX" b="1" dirty="0" smtClean="0">
              <a:solidFill>
                <a:schemeClr val="accent2"/>
              </a:solidFill>
              <a:latin typeface="Adobe Caslon Pro" panose="0205050205050A020403" pitchFamily="18" charset="0"/>
              <a:cs typeface="Times New Roman" panose="02020603050405020304" pitchFamily="18" charset="0"/>
            </a:endParaRPr>
          </a:p>
          <a:p>
            <a:pPr algn="just">
              <a:lnSpc>
                <a:spcPct val="120000"/>
              </a:lnSpc>
              <a:spcBef>
                <a:spcPts val="0"/>
              </a:spcBef>
            </a:pPr>
            <a:r>
              <a:rPr lang="es-MX" sz="3200" dirty="0" smtClean="0">
                <a:latin typeface="Adobe Caslon Pro" panose="0205050205050A020403" pitchFamily="18" charset="0"/>
                <a:cs typeface="Times New Roman" panose="02020603050405020304" pitchFamily="18" charset="0"/>
              </a:rPr>
              <a:t>Recibir asesor</a:t>
            </a:r>
            <a:r>
              <a:rPr lang="es-MX" sz="3200" dirty="0" smtClean="0">
                <a:latin typeface="Adobe Caslon Pro" panose="0205050205050A020403" pitchFamily="18" charset="0"/>
                <a:cs typeface="Times New Roman" panose="02020603050405020304" pitchFamily="18" charset="0"/>
              </a:rPr>
              <a:t>ía por parte del PAICE para el llenado de los formatos de reporte de avances y final. </a:t>
            </a:r>
          </a:p>
          <a:p>
            <a:pPr algn="just">
              <a:lnSpc>
                <a:spcPct val="120000"/>
              </a:lnSpc>
              <a:spcBef>
                <a:spcPts val="0"/>
              </a:spcBef>
            </a:pPr>
            <a:endParaRPr lang="es-MX" sz="3200" b="1" dirty="0" smtClean="0">
              <a:solidFill>
                <a:schemeClr val="accent2"/>
              </a:solidFill>
              <a:latin typeface="Adobe Caslon Pro" panose="0205050205050A020403" pitchFamily="18" charset="0"/>
              <a:cs typeface="Times New Roman" panose="02020603050405020304" pitchFamily="18" charset="0"/>
            </a:endParaRPr>
          </a:p>
          <a:p>
            <a:pPr algn="just">
              <a:lnSpc>
                <a:spcPct val="130000"/>
              </a:lnSpc>
              <a:spcBef>
                <a:spcPts val="0"/>
              </a:spcBef>
            </a:pPr>
            <a:r>
              <a:rPr lang="es-MX" sz="3200" dirty="0" smtClean="0">
                <a:latin typeface="Adobe Caslon Pro" panose="0205050205050A020403" pitchFamily="18" charset="0"/>
                <a:cs typeface="Times New Roman" panose="02020603050405020304" pitchFamily="18" charset="0"/>
              </a:rPr>
              <a:t>Recibir los recursos conforme a lo establecido en el numeral 3.4 Caracter</a:t>
            </a:r>
            <a:r>
              <a:rPr lang="es-MX" sz="3200" dirty="0" smtClean="0">
                <a:latin typeface="Adobe Caslon Pro" panose="0205050205050A020403" pitchFamily="18" charset="0"/>
                <a:cs typeface="Times New Roman" panose="02020603050405020304" pitchFamily="18" charset="0"/>
              </a:rPr>
              <a:t>ísticas de los apoyos, apartado PAICE de las Reglas de Operación, salvo que por causas de incumplimiento la instancia beneficiaria haya sido sancionada. </a:t>
            </a:r>
            <a:endParaRPr lang="es-MX" sz="3200" dirty="0" smtClean="0">
              <a:latin typeface="Adobe Caslon Pro" panose="0205050205050A020403" pitchFamily="18" charset="0"/>
              <a:cs typeface="Times New Roman" panose="02020603050405020304" pitchFamily="18" charset="0"/>
            </a:endParaRPr>
          </a:p>
          <a:p>
            <a:pPr marL="0" indent="0">
              <a:lnSpc>
                <a:spcPct val="130000"/>
              </a:lnSpc>
              <a:spcBef>
                <a:spcPts val="0"/>
              </a:spcBef>
              <a:buNone/>
            </a:pPr>
            <a:endParaRPr lang="es-MX" sz="2400" dirty="0" smtClean="0">
              <a:latin typeface="Adobe Caslon Pro" panose="0205050205050A020403" pitchFamily="18" charset="0"/>
              <a:cs typeface="Times New Roman" panose="02020603050405020304" pitchFamily="18" charset="0"/>
            </a:endParaRPr>
          </a:p>
          <a:p>
            <a:endParaRPr lang="es-MX" sz="1400" dirty="0">
              <a:cs typeface="Times New Roman" panose="02020603050405020304" pitchFamily="18" charset="0"/>
            </a:endParaRPr>
          </a:p>
          <a:p>
            <a:pPr>
              <a:lnSpc>
                <a:spcPct val="120000"/>
              </a:lnSpc>
              <a:spcBef>
                <a:spcPts val="0"/>
              </a:spcBef>
            </a:pPr>
            <a:endParaRPr lang="es-MX" sz="2400" b="1" dirty="0" smtClean="0">
              <a:solidFill>
                <a:schemeClr val="accent2"/>
              </a:solidFill>
              <a:latin typeface="Adobe Caslon Pro" panose="0205050205050A020403" pitchFamily="18"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5161807"/>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contenido 2"/>
          <p:cNvSpPr txBox="1">
            <a:spLocks noGrp="1"/>
          </p:cNvSpPr>
          <p:nvPr>
            <p:ph idx="1"/>
          </p:nvPr>
        </p:nvSpPr>
        <p:spPr>
          <a:xfrm>
            <a:off x="633730" y="609600"/>
            <a:ext cx="11009630" cy="6248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s-MX" sz="2400" b="1" dirty="0">
                <a:solidFill>
                  <a:schemeClr val="accent2"/>
                </a:solidFill>
                <a:latin typeface="Adobe Caslon Pro" panose="0205050205050A020403" pitchFamily="18" charset="0"/>
                <a:cs typeface="Times New Roman" panose="02020603050405020304" pitchFamily="18" charset="0"/>
              </a:rPr>
              <a:t>OBLIGACIONES  </a:t>
            </a:r>
            <a:r>
              <a:rPr lang="es-MX" sz="2400" b="1" dirty="0" smtClean="0">
                <a:solidFill>
                  <a:schemeClr val="accent2"/>
                </a:solidFill>
                <a:latin typeface="Adobe Caslon Pro" panose="0205050205050A020403" pitchFamily="18" charset="0"/>
                <a:cs typeface="Times New Roman" panose="02020603050405020304" pitchFamily="18" charset="0"/>
              </a:rPr>
              <a:t>DE </a:t>
            </a:r>
            <a:r>
              <a:rPr lang="es-MX" sz="2400" b="1" dirty="0">
                <a:solidFill>
                  <a:schemeClr val="accent2"/>
                </a:solidFill>
                <a:latin typeface="Adobe Caslon Pro" panose="0205050205050A020403" pitchFamily="18" charset="0"/>
                <a:cs typeface="Times New Roman" panose="02020603050405020304" pitchFamily="18" charset="0"/>
              </a:rPr>
              <a:t>LAS INSTANCIAS BENEFICIARIAS:</a:t>
            </a:r>
            <a:endParaRPr lang="es-MX" sz="2600" b="1" dirty="0" smtClean="0">
              <a:solidFill>
                <a:schemeClr val="accent2"/>
              </a:solidFill>
              <a:latin typeface="Adobe Caslon Pro" panose="0205050205050A020403" pitchFamily="18" charset="0"/>
              <a:cs typeface="Times New Roman" panose="02020603050405020304" pitchFamily="18" charset="0"/>
            </a:endParaRPr>
          </a:p>
          <a:p>
            <a:pPr algn="just"/>
            <a:r>
              <a:rPr lang="es-ES_tradnl" sz="2600" dirty="0" smtClean="0"/>
              <a:t>Ejecutar el Proyecto Cultural PAICE aprobado y comprobar la totalidad de los recursos </a:t>
            </a:r>
            <a:r>
              <a:rPr lang="es-ES_tradnl" sz="2600" dirty="0" smtClean="0"/>
              <a:t>recibidos.</a:t>
            </a:r>
          </a:p>
          <a:p>
            <a:pPr algn="just"/>
            <a:r>
              <a:rPr lang="es-ES_tradnl" sz="2600" dirty="0" smtClean="0"/>
              <a:t>Formalizar un instrumento jurídico con la SC, en el cual se establecerán los compromisos y responsabilidades de las </a:t>
            </a:r>
            <a:r>
              <a:rPr lang="es-ES_tradnl" sz="2600" dirty="0" smtClean="0"/>
              <a:t>partes.</a:t>
            </a:r>
          </a:p>
          <a:p>
            <a:pPr algn="just"/>
            <a:r>
              <a:rPr lang="es-ES_tradnl" sz="2600" dirty="0" smtClean="0"/>
              <a:t>Gestionar </a:t>
            </a:r>
            <a:r>
              <a:rPr lang="es-ES_tradnl" sz="2600" dirty="0" smtClean="0"/>
              <a:t>ante la Tesorería de la Entidad Federativa que le corresponda, la apertura de una cuenta bancaria productiva específica para que la SC transfiera el recurso federal autorizado para el Proyecto Cultural PAICE. </a:t>
            </a:r>
            <a:endParaRPr lang="es-MX" sz="2600" dirty="0" smtClean="0">
              <a:latin typeface="Adobe Caslon Pro" panose="0205050205050A020403" pitchFamily="18" charset="0"/>
              <a:cs typeface="Times New Roman" panose="02020603050405020304" pitchFamily="18" charset="0"/>
            </a:endParaRPr>
          </a:p>
          <a:p>
            <a:pPr algn="just"/>
            <a:r>
              <a:rPr lang="es-ES_tradnl" sz="2600" dirty="0" smtClean="0"/>
              <a:t>Gestionar ante la Tesorería de la Entidad Federativa que le corresponda, la emisión del CFDI o comprobante oficial correspondiente a favor de la SC, por la cantidad que será transferida por la SC.</a:t>
            </a:r>
          </a:p>
          <a:p>
            <a:endParaRPr lang="es-MX" sz="3200" dirty="0" smtClean="0">
              <a:latin typeface="Adobe Caslon Pro" panose="0205050205050A020403" pitchFamily="18" charset="0"/>
              <a:cs typeface="Times New Roman" panose="02020603050405020304" pitchFamily="18" charset="0"/>
            </a:endParaRPr>
          </a:p>
          <a:p>
            <a:endParaRPr lang="es-MX" sz="3200" dirty="0" smtClean="0">
              <a:latin typeface="Adobe Caslon Pro" panose="0205050205050A020403" pitchFamily="18" charset="0"/>
              <a:cs typeface="Times New Roman" panose="02020603050405020304" pitchFamily="18" charset="0"/>
            </a:endParaRPr>
          </a:p>
          <a:p>
            <a:pPr>
              <a:lnSpc>
                <a:spcPct val="120000"/>
              </a:lnSpc>
              <a:spcBef>
                <a:spcPts val="0"/>
              </a:spcBef>
            </a:pPr>
            <a:endParaRPr lang="es-MX" sz="2400" b="1" dirty="0" smtClean="0">
              <a:solidFill>
                <a:schemeClr val="accent2"/>
              </a:solidFill>
              <a:latin typeface="Adobe Caslon Pro" panose="0205050205050A020403" pitchFamily="18"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9274359"/>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contenido 2"/>
          <p:cNvSpPr txBox="1">
            <a:spLocks noGrp="1"/>
          </p:cNvSpPr>
          <p:nvPr>
            <p:ph idx="1"/>
          </p:nvPr>
        </p:nvSpPr>
        <p:spPr>
          <a:xfrm>
            <a:off x="946151" y="468313"/>
            <a:ext cx="10276032" cy="62130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s-MX" sz="2400" b="1" dirty="0">
                <a:solidFill>
                  <a:schemeClr val="accent2"/>
                </a:solidFill>
                <a:latin typeface="Adobe Caslon Pro" panose="0205050205050A020403" pitchFamily="18" charset="0"/>
                <a:cs typeface="Times New Roman" panose="02020603050405020304" pitchFamily="18" charset="0"/>
              </a:rPr>
              <a:t>OBLIGACIONES  DE LAS INSTANCIAS BENEFICIARIAS:</a:t>
            </a:r>
            <a:endParaRPr lang="es-MX" sz="2400" b="1" dirty="0" smtClean="0">
              <a:solidFill>
                <a:schemeClr val="accent2"/>
              </a:solidFill>
              <a:latin typeface="Adobe Caslon Pro" panose="0205050205050A020403" pitchFamily="18" charset="0"/>
              <a:cs typeface="Times New Roman" panose="02020603050405020304" pitchFamily="18" charset="0"/>
            </a:endParaRPr>
          </a:p>
          <a:p>
            <a:pPr algn="just"/>
            <a:r>
              <a:rPr lang="es-ES_tradnl" sz="2400" dirty="0" smtClean="0"/>
              <a:t>Abrir una cuenta bancaria productiva específica para que la Tesorería de la Entidad Federativa correspondiente transfiera el recurso de la SC a la instancia beneficiaria, que permita identificar de manera específica los recursos públicos federales.</a:t>
            </a:r>
            <a:r>
              <a:rPr lang="es-ES_tradnl" sz="2400" dirty="0" smtClean="0"/>
              <a:t> </a:t>
            </a:r>
          </a:p>
          <a:p>
            <a:pPr algn="just"/>
            <a:r>
              <a:rPr lang="es-ES_tradnl" sz="2400" dirty="0" smtClean="0"/>
              <a:t>Entregar el 32-D vigente, con opinión en sentido positivo, con la finalidad de formalizar el instrumento jurídico.</a:t>
            </a:r>
            <a:r>
              <a:rPr lang="es-ES_tradnl" sz="2400" dirty="0" smtClean="0"/>
              <a:t> </a:t>
            </a:r>
          </a:p>
          <a:p>
            <a:r>
              <a:rPr lang="es-ES_tradnl" sz="2400" dirty="0" smtClean="0"/>
              <a:t>Acreditar mediante evidencia documental que se ejerció el total de la aportación comprometida de acuerdo a lo establecido en el mencionado instrumento jurídico.</a:t>
            </a:r>
            <a:endParaRPr lang="es-ES_tradnl" sz="2400" dirty="0" smtClean="0"/>
          </a:p>
          <a:p>
            <a:pPr algn="just">
              <a:lnSpc>
                <a:spcPct val="120000"/>
              </a:lnSpc>
              <a:spcBef>
                <a:spcPts val="0"/>
              </a:spcBef>
            </a:pPr>
            <a:r>
              <a:rPr lang="es-ES_tradnl" sz="2400" dirty="0" smtClean="0"/>
              <a:t>En su caso, realizar los trámites para obtener la autorización del INAH y/o INBAL, para emprender la rehabilitación del inmueble donde se ejecutará el proyecto cultural PAICE, de conformidad con lo establecido en la Ley Federal sobre Monumentos y Zonas Arqueológicas, Artísticos e Históricos, en su caso. </a:t>
            </a:r>
            <a:endParaRPr lang="es-MX" sz="2400" b="1" dirty="0" smtClean="0">
              <a:solidFill>
                <a:schemeClr val="accent2"/>
              </a:solidFill>
              <a:latin typeface="Adobe Caslon Pro" panose="0205050205050A020403" pitchFamily="18"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3387823"/>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contenido 2"/>
          <p:cNvSpPr txBox="1">
            <a:spLocks/>
          </p:cNvSpPr>
          <p:nvPr/>
        </p:nvSpPr>
        <p:spPr>
          <a:xfrm>
            <a:off x="249266" y="609600"/>
            <a:ext cx="11107997" cy="6248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Clr>
                <a:schemeClr val="accent1"/>
              </a:buClr>
              <a:buSzPct val="80000"/>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0"/>
              </a:spcAft>
              <a:buClr>
                <a:schemeClr val="accent1"/>
              </a:buClr>
              <a:buSzPct val="80000"/>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0"/>
              </a:spcAft>
              <a:buClr>
                <a:schemeClr val="accent1"/>
              </a:buClr>
              <a:buSzPct val="80000"/>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0"/>
              </a:spcAft>
              <a:buClr>
                <a:schemeClr val="accent1"/>
              </a:buClr>
              <a:buSzPct val="80000"/>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0"/>
              </a:spcAft>
              <a:buClr>
                <a:schemeClr val="accent1"/>
              </a:buClr>
              <a:buSzPct val="80000"/>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spcAft>
                <a:spcPts val="0"/>
              </a:spcAft>
              <a:buClr>
                <a:schemeClr val="accent1"/>
              </a:buClr>
              <a:buSzPct val="80000"/>
              <a:buFont typeface="Arial" panose="020B0604020202020204" pitchFamily="34" charset="0"/>
              <a:buChar char="•"/>
              <a:defRPr sz="1800" b="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spcAft>
                <a:spcPts val="0"/>
              </a:spcAft>
              <a:buClr>
                <a:schemeClr val="accent1"/>
              </a:buClr>
              <a:buSzPct val="80000"/>
              <a:buFont typeface="Arial" panose="020B0604020202020204" pitchFamily="34" charset="0"/>
              <a:buChar char="•"/>
              <a:defRPr sz="1800" b="0" i="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spcAft>
                <a:spcPts val="0"/>
              </a:spcAft>
              <a:buClr>
                <a:schemeClr val="accent1"/>
              </a:buClr>
              <a:buSzPct val="80000"/>
              <a:buFont typeface="Arial" panose="020B0604020202020204" pitchFamily="34" charset="0"/>
              <a:buChar char="•"/>
              <a:defRPr sz="1800" b="0" i="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spcAft>
                <a:spcPts val="0"/>
              </a:spcAft>
              <a:buClr>
                <a:schemeClr val="accent1"/>
              </a:buClr>
              <a:buSzPct val="80000"/>
              <a:buFont typeface="Arial" panose="020B0604020202020204" pitchFamily="34" charset="0"/>
              <a:buChar char="•"/>
              <a:defRPr sz="1800" b="0" i="0" kern="1200">
                <a:solidFill>
                  <a:schemeClr val="tx1"/>
                </a:solidFill>
                <a:latin typeface="+mn-lt"/>
                <a:ea typeface="+mn-ea"/>
                <a:cs typeface="+mn-cs"/>
              </a:defRPr>
            </a:lvl9pPr>
          </a:lstStyle>
          <a:p>
            <a:pPr marL="0" indent="0">
              <a:lnSpc>
                <a:spcPct val="120000"/>
              </a:lnSpc>
              <a:spcBef>
                <a:spcPts val="0"/>
              </a:spcBef>
              <a:buNone/>
            </a:pPr>
            <a:r>
              <a:rPr lang="es-MX" sz="2400" b="1" dirty="0">
                <a:solidFill>
                  <a:schemeClr val="accent2"/>
                </a:solidFill>
                <a:latin typeface="Adobe Caslon Pro" panose="0205050205050A020403" pitchFamily="18" charset="0"/>
                <a:cs typeface="Times New Roman" panose="02020603050405020304" pitchFamily="18" charset="0"/>
              </a:rPr>
              <a:t>OBLIGACIONES  DE LAS INSTANCIAS BENEFICIARIAS:</a:t>
            </a:r>
            <a:endParaRPr lang="es-MX" sz="2400" b="1" dirty="0" smtClean="0">
              <a:solidFill>
                <a:schemeClr val="accent2"/>
              </a:solidFill>
              <a:latin typeface="Adobe Caslon Pro" panose="0205050205050A020403" pitchFamily="18" charset="0"/>
              <a:cs typeface="Times New Roman" panose="02020603050405020304" pitchFamily="18" charset="0"/>
            </a:endParaRPr>
          </a:p>
          <a:p>
            <a:pPr algn="just"/>
            <a:r>
              <a:rPr lang="es-ES_tradnl" dirty="0" smtClean="0"/>
              <a:t>Salvaguardar </a:t>
            </a:r>
            <a:r>
              <a:rPr lang="es-ES_tradnl" dirty="0" smtClean="0"/>
              <a:t>y proporcionar toda la información y documentación que acredite el ejercicio de los recursos públicos recibidos, que les sea requerida para atender la transparencia y fiscalización.</a:t>
            </a:r>
            <a:r>
              <a:rPr lang="es-ES_tradnl" dirty="0" smtClean="0"/>
              <a:t> </a:t>
            </a:r>
          </a:p>
          <a:p>
            <a:pPr algn="just"/>
            <a:r>
              <a:rPr lang="es-ES_tradnl" dirty="0" smtClean="0"/>
              <a:t>Mantener actualizado y completo el archivo documental, cuidando su conservación por el tiempo mínimo estipulado en los ordenamientos aplicables.</a:t>
            </a:r>
            <a:r>
              <a:rPr lang="es-ES_tradnl" dirty="0" smtClean="0"/>
              <a:t> </a:t>
            </a:r>
          </a:p>
          <a:p>
            <a:pPr algn="just"/>
            <a:r>
              <a:rPr lang="es-ES_tradnl" dirty="0" smtClean="0"/>
              <a:t>Elaborar y enviar a la DGVC, los reportes, tanto de avances trimestrales como </a:t>
            </a:r>
            <a:r>
              <a:rPr lang="es-ES_tradnl" dirty="0" smtClean="0"/>
              <a:t>final,</a:t>
            </a:r>
            <a:r>
              <a:rPr lang="es-ES_tradnl" dirty="0" smtClean="0"/>
              <a:t> firmados, y con los anexos correspondientes </a:t>
            </a:r>
            <a:endParaRPr lang="es-MX" dirty="0">
              <a:latin typeface="Adobe Caslon Pro" panose="0205050205050A020403" pitchFamily="18"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2101031"/>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contenido 2"/>
          <p:cNvSpPr txBox="1">
            <a:spLocks noGrp="1"/>
          </p:cNvSpPr>
          <p:nvPr>
            <p:ph idx="1"/>
          </p:nvPr>
        </p:nvSpPr>
        <p:spPr>
          <a:xfrm>
            <a:off x="633730" y="146304"/>
            <a:ext cx="11131550" cy="6102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s-MX" sz="4000" b="1" dirty="0" smtClean="0">
                <a:solidFill>
                  <a:schemeClr val="accent2"/>
                </a:solidFill>
                <a:latin typeface="Adobe Caslon Pro" panose="0205050205050A020403" pitchFamily="18" charset="0"/>
                <a:cs typeface="Times New Roman" panose="02020603050405020304" pitchFamily="18" charset="0"/>
              </a:rPr>
              <a:t>QUEJAS Y DENUNCIAS</a:t>
            </a:r>
            <a:r>
              <a:rPr lang="es-MX" sz="4000" b="1" dirty="0" smtClean="0">
                <a:solidFill>
                  <a:schemeClr val="accent2"/>
                </a:solidFill>
                <a:latin typeface="Adobe Caslon Pro" panose="0205050205050A020403" pitchFamily="18" charset="0"/>
                <a:cs typeface="Times New Roman" panose="02020603050405020304" pitchFamily="18" charset="0"/>
              </a:rPr>
              <a:t>:</a:t>
            </a:r>
          </a:p>
          <a:p>
            <a:pPr marL="0" indent="0">
              <a:lnSpc>
                <a:spcPct val="120000"/>
              </a:lnSpc>
              <a:spcBef>
                <a:spcPts val="0"/>
              </a:spcBef>
              <a:buNone/>
            </a:pPr>
            <a:endParaRPr lang="es-MX" sz="4000" b="1" dirty="0" smtClean="0">
              <a:solidFill>
                <a:schemeClr val="accent2"/>
              </a:solidFill>
              <a:latin typeface="Adobe Caslon Pro" panose="0205050205050A020403" pitchFamily="18" charset="0"/>
              <a:cs typeface="Times New Roman" panose="02020603050405020304" pitchFamily="18" charset="0"/>
            </a:endParaRPr>
          </a:p>
          <a:p>
            <a:pPr marL="342900" indent="-342900"/>
            <a:r>
              <a:rPr lang="es-MX" sz="4000" dirty="0" smtClean="0">
                <a:latin typeface="Adobe Caslon Pro" panose="0205050205050A020403" pitchFamily="18" charset="0"/>
                <a:cs typeface="Times New Roman" panose="02020603050405020304" pitchFamily="18" charset="0"/>
              </a:rPr>
              <a:t>Corrupci</a:t>
            </a:r>
            <a:r>
              <a:rPr lang="es-MX" sz="4000" dirty="0" smtClean="0">
                <a:latin typeface="Adobe Caslon Pro" panose="0205050205050A020403" pitchFamily="18" charset="0"/>
                <a:cs typeface="Times New Roman" panose="02020603050405020304" pitchFamily="18" charset="0"/>
              </a:rPr>
              <a:t>ón</a:t>
            </a:r>
          </a:p>
          <a:p>
            <a:pPr marL="342900" indent="-342900"/>
            <a:r>
              <a:rPr lang="es-MX" sz="4000" dirty="0" smtClean="0">
                <a:latin typeface="Adobe Caslon Pro" panose="0205050205050A020403" pitchFamily="18" charset="0"/>
                <a:cs typeface="Times New Roman" panose="02020603050405020304" pitchFamily="18" charset="0"/>
              </a:rPr>
              <a:t>Hostigamiento</a:t>
            </a:r>
          </a:p>
          <a:p>
            <a:pPr marL="342900" indent="-342900"/>
            <a:r>
              <a:rPr lang="es-MX" sz="4000" dirty="0" smtClean="0">
                <a:latin typeface="Adobe Caslon Pro" panose="0205050205050A020403" pitchFamily="18" charset="0"/>
                <a:cs typeface="Times New Roman" panose="02020603050405020304" pitchFamily="18" charset="0"/>
              </a:rPr>
              <a:t>Acoso </a:t>
            </a:r>
            <a:endParaRPr lang="es-MX" sz="4000" dirty="0" smtClean="0">
              <a:latin typeface="Adobe Caslon Pro" panose="0205050205050A020403" pitchFamily="18" charset="0"/>
              <a:cs typeface="Times New Roman" panose="02020603050405020304" pitchFamily="18" charset="0"/>
            </a:endParaRPr>
          </a:p>
          <a:p>
            <a:pPr marL="342900" indent="-342900"/>
            <a:r>
              <a:rPr lang="es-MX" sz="4000" dirty="0" smtClean="0">
                <a:latin typeface="Adobe Caslon Pro" panose="0205050205050A020403" pitchFamily="18" charset="0"/>
                <a:cs typeface="Times New Roman" panose="02020603050405020304" pitchFamily="18" charset="0"/>
              </a:rPr>
              <a:t>Desvío </a:t>
            </a:r>
            <a:r>
              <a:rPr lang="es-MX" sz="4000" dirty="0">
                <a:latin typeface="Adobe Caslon Pro" panose="0205050205050A020403" pitchFamily="18" charset="0"/>
                <a:cs typeface="Times New Roman" panose="02020603050405020304" pitchFamily="18" charset="0"/>
              </a:rPr>
              <a:t>de recursos </a:t>
            </a:r>
            <a:r>
              <a:rPr lang="es-MX" sz="4000" dirty="0" smtClean="0">
                <a:latin typeface="Adobe Caslon Pro" panose="0205050205050A020403" pitchFamily="18" charset="0"/>
                <a:cs typeface="Times New Roman" panose="02020603050405020304" pitchFamily="18" charset="0"/>
              </a:rPr>
              <a:t>públicos.</a:t>
            </a:r>
            <a:endParaRPr lang="es-MX" sz="4000" dirty="0">
              <a:latin typeface="Adobe Caslon Pro" panose="0205050205050A020403" pitchFamily="18" charset="0"/>
              <a:cs typeface="Times New Roman" panose="02020603050405020304" pitchFamily="18" charset="0"/>
            </a:endParaRPr>
          </a:p>
          <a:p>
            <a:pPr marL="342900" indent="-342900"/>
            <a:r>
              <a:rPr lang="es-MX" sz="4000" dirty="0">
                <a:latin typeface="Adobe Caslon Pro" panose="0205050205050A020403" pitchFamily="18" charset="0"/>
                <a:cs typeface="Times New Roman" panose="02020603050405020304" pitchFamily="18" charset="0"/>
              </a:rPr>
              <a:t>Abusos de </a:t>
            </a:r>
            <a:r>
              <a:rPr lang="es-MX" sz="4000" dirty="0" smtClean="0">
                <a:latin typeface="Adobe Caslon Pro" panose="0205050205050A020403" pitchFamily="18" charset="0"/>
                <a:cs typeface="Times New Roman" panose="02020603050405020304" pitchFamily="18" charset="0"/>
              </a:rPr>
              <a:t>autoridad</a:t>
            </a:r>
            <a:r>
              <a:rPr lang="es-MX" sz="4000" dirty="0" smtClean="0">
                <a:latin typeface="Adobe Caslon Pro" panose="0205050205050A020403" pitchFamily="18" charset="0"/>
                <a:cs typeface="Times New Roman" panose="02020603050405020304" pitchFamily="18" charset="0"/>
              </a:rPr>
              <a:t>.</a:t>
            </a:r>
          </a:p>
          <a:p>
            <a:pPr marL="342900" indent="-342900"/>
            <a:r>
              <a:rPr lang="es-MX" sz="4000" dirty="0" smtClean="0">
                <a:latin typeface="Adobe Caslon Pro" panose="0205050205050A020403" pitchFamily="18" charset="0"/>
                <a:cs typeface="Times New Roman" panose="02020603050405020304" pitchFamily="18" charset="0"/>
              </a:rPr>
              <a:t>Soborno o intento de soborno</a:t>
            </a:r>
            <a:r>
              <a:rPr lang="es-MX" sz="4000" dirty="0" smtClean="0">
                <a:latin typeface="Adobe Caslon Pro" panose="0205050205050A020403" pitchFamily="18" charset="0"/>
                <a:cs typeface="Times New Roman" panose="02020603050405020304" pitchFamily="18" charset="0"/>
              </a:rPr>
              <a:t>.</a:t>
            </a:r>
            <a:endParaRPr lang="es-MX" sz="4000" dirty="0" smtClean="0">
              <a:latin typeface="Adobe Caslon Pro" panose="0205050205050A020403" pitchFamily="18" charset="0"/>
              <a:cs typeface="Times New Roman" panose="02020603050405020304" pitchFamily="18" charset="0"/>
            </a:endParaRPr>
          </a:p>
          <a:p>
            <a:pPr marL="342900" indent="-342900"/>
            <a:endParaRPr lang="es-MX" sz="3200" dirty="0" smtClean="0">
              <a:latin typeface="Adobe Caslon Pro" panose="0205050205050A020403" pitchFamily="18" charset="0"/>
              <a:cs typeface="Times New Roman" panose="02020603050405020304" pitchFamily="18" charset="0"/>
            </a:endParaRPr>
          </a:p>
          <a:p>
            <a:pPr marL="342900" indent="-342900">
              <a:buNone/>
            </a:pPr>
            <a:endParaRPr lang="es-MX" sz="3200" dirty="0" smtClean="0">
              <a:latin typeface="Adobe Caslon Pro" panose="0205050205050A020403" pitchFamily="18" charset="0"/>
              <a:cs typeface="Times New Roman" panose="02020603050405020304" pitchFamily="18" charset="0"/>
            </a:endParaRPr>
          </a:p>
          <a:p>
            <a:pPr marL="0" indent="0">
              <a:lnSpc>
                <a:spcPct val="120000"/>
              </a:lnSpc>
              <a:spcBef>
                <a:spcPts val="0"/>
              </a:spcBef>
              <a:buNone/>
            </a:pPr>
            <a:endParaRPr lang="es-MX" sz="3200" b="1" dirty="0" smtClean="0">
              <a:solidFill>
                <a:schemeClr val="accent2"/>
              </a:solidFill>
              <a:latin typeface="Adobe Caslon Pro" panose="0205050205050A020403" pitchFamily="18"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5120309"/>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0324" y="321184"/>
            <a:ext cx="11662865" cy="4759358"/>
          </a:xfrm>
        </p:spPr>
        <p:txBody>
          <a:bodyPr>
            <a:noAutofit/>
          </a:bodyPr>
          <a:lstStyle/>
          <a:p>
            <a:pPr>
              <a:buNone/>
            </a:pPr>
            <a:r>
              <a:rPr lang="es-MX" sz="4000" b="1" dirty="0" smtClean="0">
                <a:solidFill>
                  <a:schemeClr val="accent2"/>
                </a:solidFill>
                <a:latin typeface="Adobe Caslon Pro" panose="0205050205050A020403" pitchFamily="18" charset="0"/>
                <a:cs typeface="Times New Roman" panose="02020603050405020304" pitchFamily="18" charset="0"/>
              </a:rPr>
              <a:t>QUEJAS Y DENUNCIAS:</a:t>
            </a:r>
            <a:endParaRPr lang="es-MX" sz="4000" dirty="0" smtClean="0">
              <a:latin typeface="Adobe Caslon Pro" panose="0205050205050A020403" pitchFamily="18" charset="0"/>
              <a:cs typeface="Times New Roman" panose="02020603050405020304" pitchFamily="18" charset="0"/>
            </a:endParaRPr>
          </a:p>
          <a:p>
            <a:r>
              <a:rPr lang="es-MX" sz="4000" dirty="0" smtClean="0">
                <a:latin typeface="Adobe Caslon Pro" panose="0205050205050A020403" pitchFamily="18" charset="0"/>
                <a:cs typeface="Times New Roman" panose="02020603050405020304" pitchFamily="18" charset="0"/>
              </a:rPr>
              <a:t>Condicionamiento </a:t>
            </a:r>
            <a:r>
              <a:rPr lang="es-MX" sz="4000" dirty="0" smtClean="0">
                <a:latin typeface="Adobe Caslon Pro" panose="0205050205050A020403" pitchFamily="18" charset="0"/>
                <a:cs typeface="Times New Roman" panose="02020603050405020304" pitchFamily="18" charset="0"/>
              </a:rPr>
              <a:t>de servicios públicos.</a:t>
            </a:r>
          </a:p>
          <a:p>
            <a:r>
              <a:rPr lang="es-MX" sz="4000" dirty="0" smtClean="0">
                <a:latin typeface="Adobe Caslon Pro" panose="0205050205050A020403" pitchFamily="18" charset="0"/>
                <a:cs typeface="Times New Roman" panose="02020603050405020304" pitchFamily="18" charset="0"/>
              </a:rPr>
              <a:t>Trabajos de obra pública de mala calidad.</a:t>
            </a:r>
          </a:p>
          <a:p>
            <a:r>
              <a:rPr lang="es-MX" sz="4000" dirty="0" smtClean="0">
                <a:latin typeface="Adobe Caslon Pro" panose="0205050205050A020403" pitchFamily="18" charset="0"/>
                <a:cs typeface="Times New Roman" panose="02020603050405020304" pitchFamily="18" charset="0"/>
              </a:rPr>
              <a:t>Obras inconclusas.</a:t>
            </a:r>
          </a:p>
          <a:p>
            <a:r>
              <a:rPr lang="es-MX" sz="4000" dirty="0" smtClean="0">
                <a:latin typeface="Adobe Caslon Pro" panose="0205050205050A020403" pitchFamily="18" charset="0"/>
                <a:cs typeface="Times New Roman" panose="02020603050405020304" pitchFamily="18" charset="0"/>
              </a:rPr>
              <a:t>Favoritismo a familiares.</a:t>
            </a:r>
          </a:p>
          <a:p>
            <a:r>
              <a:rPr lang="es-MX" sz="4000" dirty="0" smtClean="0">
                <a:latin typeface="Adobe Caslon Pro" panose="0205050205050A020403" pitchFamily="18" charset="0"/>
                <a:cs typeface="Times New Roman" panose="02020603050405020304" pitchFamily="18" charset="0"/>
              </a:rPr>
              <a:t>Actos de prepotencia o mala actuación de servidores públicos.</a:t>
            </a:r>
          </a:p>
          <a:p>
            <a:r>
              <a:rPr lang="es-MX" sz="4000" dirty="0" smtClean="0">
                <a:latin typeface="Adobe Caslon Pro" panose="0205050205050A020403" pitchFamily="18" charset="0"/>
                <a:cs typeface="Times New Roman" panose="02020603050405020304" pitchFamily="18" charset="0"/>
              </a:rPr>
              <a:t>Incumplimiento de lo establecido en expedientes técnicos o reglas de operación de los programas.</a:t>
            </a:r>
            <a:endParaRPr lang="es-ES_tradnl" sz="40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contenido 2"/>
          <p:cNvSpPr txBox="1">
            <a:spLocks noGrp="1"/>
          </p:cNvSpPr>
          <p:nvPr>
            <p:ph idx="1"/>
          </p:nvPr>
        </p:nvSpPr>
        <p:spPr>
          <a:xfrm>
            <a:off x="633730" y="146304"/>
            <a:ext cx="11131550" cy="6102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endParaRPr lang="es-MX" sz="2400" b="1" dirty="0" smtClean="0">
              <a:solidFill>
                <a:schemeClr val="accent2"/>
              </a:solidFill>
              <a:latin typeface="Adobe Caslon Pro" panose="0205050205050A020403" pitchFamily="18" charset="0"/>
              <a:cs typeface="Times New Roman" panose="02020603050405020304" pitchFamily="18" charset="0"/>
            </a:endParaRPr>
          </a:p>
          <a:p>
            <a:pPr marL="0" indent="0">
              <a:lnSpc>
                <a:spcPct val="120000"/>
              </a:lnSpc>
              <a:spcBef>
                <a:spcPts val="0"/>
              </a:spcBef>
              <a:buNone/>
            </a:pPr>
            <a:r>
              <a:rPr lang="es-MX" sz="2400" b="1" dirty="0" smtClean="0">
                <a:solidFill>
                  <a:schemeClr val="accent2"/>
                </a:solidFill>
                <a:latin typeface="Adobe Caslon Pro" panose="0205050205050A020403" pitchFamily="18" charset="0"/>
                <a:cs typeface="Times New Roman" panose="02020603050405020304" pitchFamily="18" charset="0"/>
              </a:rPr>
              <a:t>PROCEDIMIENTOS PARA QUEJAS Y DENUNCIAS:</a:t>
            </a:r>
            <a:endParaRPr lang="es-MX" sz="2400" b="1" dirty="0" smtClean="0">
              <a:solidFill>
                <a:schemeClr val="accent2"/>
              </a:solidFill>
              <a:latin typeface="Adobe Caslon Pro" panose="0205050205050A020403" pitchFamily="18" charset="0"/>
              <a:cs typeface="Times New Roman" panose="02020603050405020304" pitchFamily="18" charset="0"/>
            </a:endParaRPr>
          </a:p>
          <a:p>
            <a:pPr marL="514350" indent="-514350">
              <a:lnSpc>
                <a:spcPct val="120000"/>
              </a:lnSpc>
              <a:spcBef>
                <a:spcPts val="0"/>
              </a:spcBef>
              <a:buAutoNum type="arabicPeriod"/>
            </a:pPr>
            <a:r>
              <a:rPr lang="es-MX" sz="3200" b="1" dirty="0" smtClean="0">
                <a:latin typeface="Adobe Caslon Pro" panose="0205050205050A020403" pitchFamily="18" charset="0"/>
                <a:cs typeface="Times New Roman" panose="02020603050405020304" pitchFamily="18" charset="0"/>
              </a:rPr>
              <a:t>Recepción </a:t>
            </a:r>
            <a:r>
              <a:rPr lang="es-MX" sz="3200" b="1" dirty="0" smtClean="0">
                <a:latin typeface="Adobe Caslon Pro" panose="0205050205050A020403" pitchFamily="18" charset="0"/>
                <a:cs typeface="Times New Roman" panose="02020603050405020304" pitchFamily="18" charset="0"/>
              </a:rPr>
              <a:t>directa al Enlace de contraloría social (buzón, vía telefónica o por correo electrónico).</a:t>
            </a:r>
          </a:p>
          <a:p>
            <a:pPr marL="514350" indent="-514350">
              <a:lnSpc>
                <a:spcPct val="120000"/>
              </a:lnSpc>
              <a:spcBef>
                <a:spcPts val="0"/>
              </a:spcBef>
              <a:buAutoNum type="arabicPeriod"/>
            </a:pPr>
            <a:r>
              <a:rPr lang="es-MX" sz="3200" b="1" dirty="0" smtClean="0">
                <a:latin typeface="Adobe Caslon Pro" panose="0205050205050A020403" pitchFamily="18" charset="0"/>
                <a:cs typeface="Times New Roman" panose="02020603050405020304" pitchFamily="18" charset="0"/>
              </a:rPr>
              <a:t>A </a:t>
            </a:r>
            <a:r>
              <a:rPr lang="es-MX" sz="3200" b="1" dirty="0">
                <a:latin typeface="Adobe Caslon Pro" panose="0205050205050A020403" pitchFamily="18" charset="0"/>
                <a:cs typeface="Times New Roman" panose="02020603050405020304" pitchFamily="18" charset="0"/>
              </a:rPr>
              <a:t>través </a:t>
            </a:r>
            <a:r>
              <a:rPr lang="es-MX" sz="3200" b="1" dirty="0" smtClean="0">
                <a:latin typeface="Adobe Caslon Pro" panose="0205050205050A020403" pitchFamily="18" charset="0"/>
                <a:cs typeface="Times New Roman" panose="02020603050405020304" pitchFamily="18" charset="0"/>
              </a:rPr>
              <a:t>del  Comité de Contraloría </a:t>
            </a:r>
            <a:r>
              <a:rPr lang="es-MX" sz="3200" b="1" dirty="0" smtClean="0">
                <a:latin typeface="Adobe Caslon Pro" panose="0205050205050A020403" pitchFamily="18" charset="0"/>
                <a:cs typeface="Times New Roman" panose="02020603050405020304" pitchFamily="18" charset="0"/>
              </a:rPr>
              <a:t>Social</a:t>
            </a:r>
          </a:p>
          <a:p>
            <a:pPr marL="514350" indent="-514350">
              <a:lnSpc>
                <a:spcPct val="120000"/>
              </a:lnSpc>
              <a:spcBef>
                <a:spcPts val="0"/>
              </a:spcBef>
              <a:buAutoNum type="arabicPeriod"/>
            </a:pPr>
            <a:r>
              <a:rPr lang="es-MX" sz="3200" b="1" dirty="0" smtClean="0">
                <a:latin typeface="Adobe Caslon Pro" panose="0205050205050A020403" pitchFamily="18" charset="0"/>
                <a:cs typeface="Times New Roman" panose="02020603050405020304" pitchFamily="18" charset="0"/>
              </a:rPr>
              <a:t>Envío </a:t>
            </a:r>
            <a:r>
              <a:rPr lang="es-MX" sz="3200" b="1" dirty="0">
                <a:latin typeface="Adobe Caslon Pro" panose="0205050205050A020403" pitchFamily="18" charset="0"/>
                <a:cs typeface="Times New Roman" panose="02020603050405020304" pitchFamily="18" charset="0"/>
              </a:rPr>
              <a:t>directo al PAICE </a:t>
            </a:r>
            <a:r>
              <a:rPr lang="es-MX" sz="3200" b="1" dirty="0" smtClean="0">
                <a:latin typeface="Adobe Caslon Pro" panose="0205050205050A020403" pitchFamily="18" charset="0"/>
                <a:cs typeface="Times New Roman" panose="02020603050405020304" pitchFamily="18" charset="0"/>
              </a:rPr>
              <a:t>(</a:t>
            </a:r>
            <a:r>
              <a:rPr lang="es-MX" sz="3200" b="1" dirty="0">
                <a:latin typeface="Adobe Caslon Pro" panose="0205050205050A020403" pitchFamily="18" charset="0"/>
                <a:cs typeface="Times New Roman" panose="02020603050405020304" pitchFamily="18" charset="0"/>
              </a:rPr>
              <a:t>personal, escrita, telefónica o por internet</a:t>
            </a:r>
            <a:r>
              <a:rPr lang="es-MX" sz="3200" b="1" dirty="0" smtClean="0">
                <a:latin typeface="Adobe Caslon Pro" panose="0205050205050A020403" pitchFamily="18" charset="0"/>
                <a:cs typeface="Times New Roman" panose="02020603050405020304" pitchFamily="18" charset="0"/>
              </a:rPr>
              <a:t>).</a:t>
            </a:r>
          </a:p>
          <a:p>
            <a:pPr marL="0" indent="0">
              <a:lnSpc>
                <a:spcPct val="120000"/>
              </a:lnSpc>
              <a:spcBef>
                <a:spcPts val="0"/>
              </a:spcBef>
              <a:buNone/>
            </a:pPr>
            <a:r>
              <a:rPr lang="es-MX" sz="2400" b="1" dirty="0" smtClean="0">
                <a:solidFill>
                  <a:schemeClr val="accent2"/>
                </a:solidFill>
                <a:latin typeface="Adobe Caslon Pro" panose="0205050205050A020403" pitchFamily="18" charset="0"/>
                <a:cs typeface="Times New Roman" panose="02020603050405020304" pitchFamily="18" charset="0"/>
              </a:rPr>
              <a:t>Los ciudadanos externos al Comité de Contraloría Social podrán presentar quejas al Comité de Contraloría Social,</a:t>
            </a:r>
            <a:r>
              <a:rPr lang="es-MX" sz="2400" b="1" dirty="0" smtClean="0">
                <a:solidFill>
                  <a:schemeClr val="accent2"/>
                </a:solidFill>
                <a:latin typeface="Adobe Caslon Pro" panose="0205050205050A020403" pitchFamily="18" charset="0"/>
                <a:cs typeface="Times New Roman" panose="02020603050405020304" pitchFamily="18" charset="0"/>
              </a:rPr>
              <a:t> a </a:t>
            </a:r>
            <a:r>
              <a:rPr lang="es-MX" sz="2400" b="1" dirty="0" smtClean="0">
                <a:solidFill>
                  <a:schemeClr val="accent2"/>
                </a:solidFill>
                <a:latin typeface="Adobe Caslon Pro" panose="0205050205050A020403" pitchFamily="18" charset="0"/>
                <a:cs typeface="Times New Roman" panose="02020603050405020304" pitchFamily="18" charset="0"/>
              </a:rPr>
              <a:t>la Coordinación del </a:t>
            </a:r>
            <a:r>
              <a:rPr lang="es-MX" sz="2400" b="1" dirty="0" smtClean="0">
                <a:solidFill>
                  <a:schemeClr val="accent2"/>
                </a:solidFill>
                <a:latin typeface="Adobe Caslon Pro" panose="0205050205050A020403" pitchFamily="18" charset="0"/>
                <a:cs typeface="Times New Roman" panose="02020603050405020304" pitchFamily="18" charset="0"/>
              </a:rPr>
              <a:t>PAICE, a los </a:t>
            </a:r>
            <a:r>
              <a:rPr lang="es-MX" sz="2400" b="1" dirty="0" smtClean="0">
                <a:solidFill>
                  <a:schemeClr val="accent2"/>
                </a:solidFill>
                <a:latin typeface="Adobe Caslon Pro" panose="0205050205050A020403" pitchFamily="18" charset="0"/>
                <a:cs typeface="Times New Roman" panose="02020603050405020304" pitchFamily="18" charset="0"/>
              </a:rPr>
              <a:t>Órganos Estatales de Control y a la Secretaría de la Función Pública</a:t>
            </a:r>
            <a:r>
              <a:rPr lang="es-MX" sz="2400" b="1" dirty="0" smtClean="0">
                <a:solidFill>
                  <a:schemeClr val="accent2"/>
                </a:solidFill>
                <a:latin typeface="Adobe Caslon Pro" panose="0205050205050A020403" pitchFamily="18" charset="0"/>
                <a:cs typeface="Times New Roman" panose="02020603050405020304" pitchFamily="18" charset="0"/>
              </a:rPr>
              <a:t>. </a:t>
            </a:r>
            <a:r>
              <a:rPr lang="es-MX" b="1" dirty="0">
                <a:solidFill>
                  <a:schemeClr val="accent2"/>
                </a:solidFill>
                <a:latin typeface="Adobe Caslon Pro" panose="0205050205050A020403" pitchFamily="18" charset="0"/>
                <a:cs typeface="Times New Roman" panose="02020603050405020304" pitchFamily="18" charset="0"/>
              </a:rPr>
              <a:t/>
            </a:r>
            <a:br>
              <a:rPr lang="es-MX" b="1" dirty="0">
                <a:solidFill>
                  <a:schemeClr val="accent2"/>
                </a:solidFill>
                <a:latin typeface="Adobe Caslon Pro" panose="0205050205050A020403" pitchFamily="18" charset="0"/>
                <a:cs typeface="Times New Roman" panose="02020603050405020304" pitchFamily="18" charset="0"/>
              </a:rPr>
            </a:br>
            <a:endParaRPr lang="es-MX" b="1" dirty="0" smtClean="0">
              <a:latin typeface="Adobe Caslon Pro" panose="0205050205050A020403" pitchFamily="18" charset="0"/>
              <a:cs typeface="Times New Roman" panose="02020603050405020304" pitchFamily="18" charset="0"/>
            </a:endParaRPr>
          </a:p>
          <a:p>
            <a:pPr marL="0" indent="0">
              <a:lnSpc>
                <a:spcPct val="120000"/>
              </a:lnSpc>
              <a:spcBef>
                <a:spcPts val="0"/>
              </a:spcBef>
              <a:buNone/>
            </a:pPr>
            <a:endParaRPr lang="es-MX" sz="3200" b="1" dirty="0" smtClean="0">
              <a:latin typeface="Adobe Caslon Pro" panose="0205050205050A020403" pitchFamily="18" charset="0"/>
              <a:cs typeface="Times New Roman" panose="02020603050405020304" pitchFamily="18" charset="0"/>
            </a:endParaRPr>
          </a:p>
          <a:p>
            <a:pPr marL="514350" indent="-514350">
              <a:lnSpc>
                <a:spcPct val="120000"/>
              </a:lnSpc>
              <a:spcBef>
                <a:spcPts val="0"/>
              </a:spcBef>
              <a:buAutoNum type="arabicPeriod"/>
            </a:pPr>
            <a:endParaRPr lang="es-MX" sz="3200" b="1" dirty="0" smtClean="0">
              <a:solidFill>
                <a:schemeClr val="accent2"/>
              </a:solidFill>
              <a:latin typeface="Adobe Caslon Pro" panose="0205050205050A020403" pitchFamily="18" charset="0"/>
              <a:cs typeface="Times New Roman" panose="02020603050405020304" pitchFamily="18" charset="0"/>
            </a:endParaRPr>
          </a:p>
          <a:p>
            <a:pPr marL="514350" indent="-514350">
              <a:lnSpc>
                <a:spcPct val="120000"/>
              </a:lnSpc>
              <a:spcBef>
                <a:spcPts val="0"/>
              </a:spcBef>
              <a:buAutoNum type="arabicPeriod"/>
            </a:pPr>
            <a:endParaRPr lang="es-MX" sz="3200" b="1" dirty="0" smtClean="0">
              <a:solidFill>
                <a:schemeClr val="accent2"/>
              </a:solidFill>
              <a:latin typeface="Adobe Caslon Pro" panose="0205050205050A020403" pitchFamily="18"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9346329"/>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277386"/>
            <a:ext cx="9404723" cy="1400530"/>
          </a:xfrm>
        </p:spPr>
        <p:txBody>
          <a:bodyPr/>
          <a:lstStyle/>
          <a:p>
            <a:pPr>
              <a:lnSpc>
                <a:spcPct val="120000"/>
              </a:lnSpc>
              <a:spcBef>
                <a:spcPts val="0"/>
              </a:spcBef>
            </a:pPr>
            <a:r>
              <a:rPr lang="es-ES" sz="2800" dirty="0" smtClean="0">
                <a:latin typeface="Adobe Caslon Pro" panose="0205050205050A020403" pitchFamily="18" charset="0"/>
              </a:rPr>
              <a:t>Paseo </a:t>
            </a:r>
            <a:r>
              <a:rPr lang="es-ES" sz="2800" dirty="0">
                <a:latin typeface="Adobe Caslon Pro" panose="0205050205050A020403" pitchFamily="18" charset="0"/>
              </a:rPr>
              <a:t>de la Reforma 175, Piso 6, Col. </a:t>
            </a:r>
            <a:r>
              <a:rPr lang="es-ES" sz="2800" dirty="0" smtClean="0">
                <a:latin typeface="Adobe Caslon Pro" panose="0205050205050A020403" pitchFamily="18" charset="0"/>
              </a:rPr>
              <a:t>Cuauhtémoc,</a:t>
            </a:r>
            <a:r>
              <a:rPr lang="es-ES" sz="2800" dirty="0" smtClean="0">
                <a:latin typeface="Adobe Caslon Pro" panose="0205050205050A020403" pitchFamily="18" charset="0"/>
              </a:rPr>
              <a:t> Alcald</a:t>
            </a:r>
            <a:r>
              <a:rPr lang="es-ES" sz="2800" dirty="0" smtClean="0">
                <a:latin typeface="Adobe Caslon Pro" panose="0205050205050A020403" pitchFamily="18" charset="0"/>
              </a:rPr>
              <a:t>ía</a:t>
            </a:r>
            <a:r>
              <a:rPr lang="es-ES" sz="2800" dirty="0" smtClean="0">
                <a:latin typeface="Adobe Caslon Pro" panose="0205050205050A020403" pitchFamily="18" charset="0"/>
              </a:rPr>
              <a:t> </a:t>
            </a:r>
            <a:r>
              <a:rPr lang="es-ES" sz="2800" dirty="0" smtClean="0">
                <a:latin typeface="Adobe Caslon Pro" panose="0205050205050A020403" pitchFamily="18" charset="0"/>
              </a:rPr>
              <a:t>Cuauhtémoc, </a:t>
            </a:r>
            <a:r>
              <a:rPr lang="es-ES" sz="2800" dirty="0">
                <a:latin typeface="Adobe Caslon Pro" panose="0205050205050A020403" pitchFamily="18" charset="0"/>
              </a:rPr>
              <a:t>C.P. 06500 </a:t>
            </a:r>
            <a:r>
              <a:rPr lang="es-ES" sz="2800" dirty="0" smtClean="0">
                <a:latin typeface="Adobe Caslon Pro" panose="0205050205050A020403" pitchFamily="18" charset="0"/>
              </a:rPr>
              <a:t>|México, Ciudad de México.</a:t>
            </a:r>
            <a:r>
              <a:rPr lang="es-ES" sz="2800" dirty="0"/>
              <a:t/>
            </a:r>
            <a:br>
              <a:rPr lang="es-ES" sz="2800" dirty="0"/>
            </a:br>
            <a:r>
              <a:rPr lang="es-ES" sz="2800" dirty="0" smtClean="0"/>
              <a:t/>
            </a:r>
            <a:br>
              <a:rPr lang="es-ES" sz="2800" dirty="0" smtClean="0"/>
            </a:br>
            <a:r>
              <a:rPr lang="es-MX" sz="2800" b="1" dirty="0" smtClean="0">
                <a:solidFill>
                  <a:schemeClr val="accent2"/>
                </a:solidFill>
                <a:latin typeface="Adobe Caslon Pro" panose="0205050205050A020403" pitchFamily="18" charset="0"/>
                <a:cs typeface="Times New Roman" panose="02020603050405020304" pitchFamily="18" charset="0"/>
              </a:rPr>
              <a:t>Tel</a:t>
            </a:r>
            <a:r>
              <a:rPr lang="es-MX" sz="2800" b="1" dirty="0">
                <a:solidFill>
                  <a:schemeClr val="accent2"/>
                </a:solidFill>
                <a:latin typeface="Adobe Caslon Pro" panose="0205050205050A020403" pitchFamily="18" charset="0"/>
                <a:cs typeface="Times New Roman" panose="02020603050405020304" pitchFamily="18" charset="0"/>
              </a:rPr>
              <a:t>.</a:t>
            </a:r>
            <a:r>
              <a:rPr lang="es-MX" sz="2800" b="1" dirty="0" smtClean="0">
                <a:solidFill>
                  <a:schemeClr val="accent2"/>
                </a:solidFill>
                <a:latin typeface="Adobe Caslon Pro" panose="0205050205050A020403" pitchFamily="18" charset="0"/>
                <a:cs typeface="Times New Roman" panose="02020603050405020304" pitchFamily="18" charset="0"/>
              </a:rPr>
              <a:t> </a:t>
            </a:r>
            <a:br>
              <a:rPr lang="es-MX" sz="2800" b="1" dirty="0" smtClean="0">
                <a:solidFill>
                  <a:schemeClr val="accent2"/>
                </a:solidFill>
                <a:latin typeface="Adobe Caslon Pro" panose="0205050205050A020403" pitchFamily="18" charset="0"/>
                <a:cs typeface="Times New Roman" panose="02020603050405020304" pitchFamily="18" charset="0"/>
              </a:rPr>
            </a:br>
            <a:r>
              <a:rPr lang="es-MX" sz="2800" b="1" dirty="0">
                <a:solidFill>
                  <a:schemeClr val="accent2"/>
                </a:solidFill>
                <a:latin typeface="Adobe Caslon Pro" panose="0205050205050A020403" pitchFamily="18" charset="0"/>
                <a:cs typeface="Times New Roman" panose="02020603050405020304" pitchFamily="18" charset="0"/>
              </a:rPr>
              <a:t>01 55 41 55 </a:t>
            </a:r>
            <a:r>
              <a:rPr lang="es-MX" sz="2800" b="1" dirty="0" smtClean="0">
                <a:solidFill>
                  <a:schemeClr val="accent2"/>
                </a:solidFill>
                <a:latin typeface="Adobe Caslon Pro" panose="0205050205050A020403" pitchFamily="18" charset="0"/>
                <a:cs typeface="Times New Roman" panose="02020603050405020304" pitchFamily="18" charset="0"/>
              </a:rPr>
              <a:t>0484 </a:t>
            </a:r>
            <a:br>
              <a:rPr lang="es-MX" sz="2800" b="1" dirty="0" smtClean="0">
                <a:solidFill>
                  <a:schemeClr val="accent2"/>
                </a:solidFill>
                <a:latin typeface="Adobe Caslon Pro" panose="0205050205050A020403" pitchFamily="18" charset="0"/>
                <a:cs typeface="Times New Roman" panose="02020603050405020304" pitchFamily="18" charset="0"/>
              </a:rPr>
            </a:br>
            <a:r>
              <a:rPr lang="es-MX" sz="2800" b="1" dirty="0" smtClean="0">
                <a:solidFill>
                  <a:schemeClr val="accent2"/>
                </a:solidFill>
                <a:latin typeface="Adobe Caslon Pro" panose="0205050205050A020403" pitchFamily="18" charset="0"/>
                <a:cs typeface="Times New Roman" panose="02020603050405020304" pitchFamily="18" charset="0"/>
              </a:rPr>
              <a:t>Correo </a:t>
            </a:r>
            <a:r>
              <a:rPr lang="es-MX" sz="2800" b="1" dirty="0">
                <a:solidFill>
                  <a:schemeClr val="accent2"/>
                </a:solidFill>
                <a:latin typeface="Adobe Caslon Pro" panose="0205050205050A020403" pitchFamily="18" charset="0"/>
                <a:cs typeface="Times New Roman" panose="02020603050405020304" pitchFamily="18" charset="0"/>
              </a:rPr>
              <a:t>electrónico: </a:t>
            </a:r>
            <a:r>
              <a:rPr lang="es-MX" sz="2800" b="1" dirty="0" smtClean="0">
                <a:solidFill>
                  <a:schemeClr val="accent2"/>
                </a:solidFill>
                <a:latin typeface="Adobe Caslon Pro" panose="0205050205050A020403" pitchFamily="18" charset="0"/>
                <a:cs typeface="Times New Roman" panose="02020603050405020304" pitchFamily="18" charset="0"/>
                <a:hlinkClick r:id="rId2"/>
              </a:rPr>
              <a:t>paice@cultura.gob.mx</a:t>
            </a:r>
            <a:r>
              <a:rPr lang="es-MX" sz="2800" b="1" dirty="0" smtClean="0">
                <a:solidFill>
                  <a:schemeClr val="accent2"/>
                </a:solidFill>
                <a:latin typeface="Adobe Caslon Pro" panose="0205050205050A020403" pitchFamily="18" charset="0"/>
                <a:cs typeface="Times New Roman" panose="02020603050405020304" pitchFamily="18" charset="0"/>
              </a:rPr>
              <a:t/>
            </a:r>
            <a:br>
              <a:rPr lang="es-MX" sz="2800" b="1" dirty="0" smtClean="0">
                <a:solidFill>
                  <a:schemeClr val="accent2"/>
                </a:solidFill>
                <a:latin typeface="Adobe Caslon Pro" panose="0205050205050A020403" pitchFamily="18" charset="0"/>
                <a:cs typeface="Times New Roman" panose="02020603050405020304" pitchFamily="18" charset="0"/>
              </a:rPr>
            </a:br>
            <a:r>
              <a:rPr lang="es-MX" sz="2800" b="1" dirty="0" smtClean="0">
                <a:solidFill>
                  <a:schemeClr val="accent2"/>
                </a:solidFill>
                <a:latin typeface="Adobe Caslon Pro" panose="0205050205050A020403" pitchFamily="18" charset="0"/>
                <a:cs typeface="Times New Roman" panose="02020603050405020304" pitchFamily="18" charset="0"/>
              </a:rPr>
              <a:t>						 </a:t>
            </a:r>
            <a:r>
              <a:rPr lang="es-MX" sz="2800" b="1" dirty="0" smtClean="0">
                <a:solidFill>
                  <a:schemeClr val="accent2"/>
                </a:solidFill>
                <a:latin typeface="Adobe Caslon Pro" panose="0205050205050A020403" pitchFamily="18" charset="0"/>
                <a:cs typeface="Times New Roman" panose="02020603050405020304" pitchFamily="18" charset="0"/>
                <a:hlinkClick r:id="rId3"/>
              </a:rPr>
              <a:t>contralorsocialpaice@cultura.gob.mx</a:t>
            </a:r>
            <a:r>
              <a:rPr lang="es-MX" sz="2800" b="1" dirty="0" smtClean="0">
                <a:solidFill>
                  <a:schemeClr val="accent2"/>
                </a:solidFill>
                <a:latin typeface="Adobe Caslon Pro" panose="0205050205050A020403" pitchFamily="18" charset="0"/>
                <a:cs typeface="Times New Roman" panose="02020603050405020304" pitchFamily="18" charset="0"/>
              </a:rPr>
              <a:t> </a:t>
            </a:r>
            <a:br>
              <a:rPr lang="es-MX" sz="2800" b="1" dirty="0" smtClean="0">
                <a:solidFill>
                  <a:schemeClr val="accent2"/>
                </a:solidFill>
                <a:latin typeface="Adobe Caslon Pro" panose="0205050205050A020403" pitchFamily="18" charset="0"/>
                <a:cs typeface="Times New Roman" panose="02020603050405020304" pitchFamily="18" charset="0"/>
              </a:rPr>
            </a:br>
            <a:r>
              <a:rPr lang="es-MX" sz="2800" b="1" dirty="0" smtClean="0">
                <a:solidFill>
                  <a:schemeClr val="accent2"/>
                </a:solidFill>
                <a:latin typeface="Adobe Caslon Pro" panose="0205050205050A020403" pitchFamily="18" charset="0"/>
                <a:cs typeface="Times New Roman" panose="02020603050405020304" pitchFamily="18" charset="0"/>
              </a:rPr>
              <a:t/>
            </a:r>
            <a:br>
              <a:rPr lang="es-MX" sz="2800" b="1" dirty="0" smtClean="0">
                <a:solidFill>
                  <a:schemeClr val="accent2"/>
                </a:solidFill>
                <a:latin typeface="Adobe Caslon Pro" panose="0205050205050A020403" pitchFamily="18" charset="0"/>
                <a:cs typeface="Times New Roman" panose="02020603050405020304" pitchFamily="18" charset="0"/>
              </a:rPr>
            </a:br>
            <a:r>
              <a:rPr lang="es-MX" sz="2500" b="1" dirty="0" smtClean="0">
                <a:latin typeface="Adobe Caslon Pro" panose="0205050205050A020403" pitchFamily="18" charset="0"/>
                <a:cs typeface="Times New Roman" panose="02020603050405020304" pitchFamily="18" charset="0"/>
              </a:rPr>
              <a:t>Nota</a:t>
            </a:r>
            <a:r>
              <a:rPr lang="es-MX" sz="2500" b="1" dirty="0">
                <a:latin typeface="Adobe Caslon Pro" panose="0205050205050A020403" pitchFamily="18" charset="0"/>
                <a:cs typeface="Times New Roman" panose="02020603050405020304" pitchFamily="18" charset="0"/>
              </a:rPr>
              <a:t>: En </a:t>
            </a:r>
            <a:r>
              <a:rPr lang="es-MX" sz="2500" b="1" dirty="0" smtClean="0">
                <a:latin typeface="Adobe Caslon Pro" panose="0205050205050A020403" pitchFamily="18" charset="0"/>
                <a:cs typeface="Times New Roman" panose="02020603050405020304" pitchFamily="18" charset="0"/>
              </a:rPr>
              <a:t>todos los </a:t>
            </a:r>
            <a:r>
              <a:rPr lang="es-MX" sz="2500" b="1" dirty="0">
                <a:latin typeface="Adobe Caslon Pro" panose="0205050205050A020403" pitchFamily="18" charset="0"/>
                <a:cs typeface="Times New Roman" panose="02020603050405020304" pitchFamily="18" charset="0"/>
              </a:rPr>
              <a:t>casos es necesaria la elaboración de </a:t>
            </a:r>
            <a:r>
              <a:rPr lang="es-MX" sz="2500" b="1" dirty="0" smtClean="0">
                <a:latin typeface="Adobe Caslon Pro" panose="0205050205050A020403" pitchFamily="18" charset="0"/>
                <a:cs typeface="Times New Roman" panose="02020603050405020304" pitchFamily="18" charset="0"/>
              </a:rPr>
              <a:t>los Informes del CCS </a:t>
            </a:r>
            <a:r>
              <a:rPr lang="es-MX" sz="2500" b="1" dirty="0">
                <a:latin typeface="Adobe Caslon Pro" panose="0205050205050A020403" pitchFamily="18" charset="0"/>
                <a:cs typeface="Times New Roman" panose="02020603050405020304" pitchFamily="18" charset="0"/>
              </a:rPr>
              <a:t>y su registro en el Sistema Informático de Contraloría Social (SICS).</a:t>
            </a:r>
            <a:r>
              <a:rPr lang="es-MX" b="1" dirty="0">
                <a:latin typeface="Adobe Caslon Pro" panose="0205050205050A020403" pitchFamily="18" charset="0"/>
                <a:cs typeface="Times New Roman" panose="02020603050405020304" pitchFamily="18" charset="0"/>
              </a:rPr>
              <a:t/>
            </a:r>
            <a:br>
              <a:rPr lang="es-MX" b="1" dirty="0">
                <a:latin typeface="Adobe Caslon Pro" panose="0205050205050A020403" pitchFamily="18" charset="0"/>
                <a:cs typeface="Times New Roman" panose="02020603050405020304" pitchFamily="18" charset="0"/>
              </a:rPr>
            </a:br>
            <a:r>
              <a:rPr lang="es-MX" b="1" dirty="0">
                <a:solidFill>
                  <a:schemeClr val="accent2"/>
                </a:solidFill>
                <a:latin typeface="Adobe Caslon Pro" panose="0205050205050A020403" pitchFamily="18" charset="0"/>
                <a:cs typeface="Times New Roman" panose="02020603050405020304" pitchFamily="18" charset="0"/>
              </a:rPr>
              <a:t/>
            </a:r>
            <a:br>
              <a:rPr lang="es-MX" b="1" dirty="0">
                <a:solidFill>
                  <a:schemeClr val="accent2"/>
                </a:solidFill>
                <a:latin typeface="Adobe Caslon Pro" panose="0205050205050A020403" pitchFamily="18" charset="0"/>
                <a:cs typeface="Times New Roman" panose="02020603050405020304" pitchFamily="18" charset="0"/>
              </a:rPr>
            </a:br>
            <a:endParaRPr lang="es-MX"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4408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3874" y="350382"/>
            <a:ext cx="9465980" cy="5898017"/>
          </a:xfrm>
        </p:spPr>
        <p:txBody>
          <a:bodyPr>
            <a:normAutofit lnSpcReduction="10000"/>
          </a:bodyPr>
          <a:lstStyle/>
          <a:p>
            <a:pPr>
              <a:buNone/>
            </a:pPr>
            <a:r>
              <a:rPr lang="es-ES_tradnl" b="1" dirty="0" smtClean="0"/>
              <a:t>Órgano de Control Estatal: </a:t>
            </a:r>
            <a:r>
              <a:rPr lang="es-ES_tradnl" dirty="0" smtClean="0"/>
              <a:t>Ver ubicaciones de los diferentes Órganos </a:t>
            </a:r>
            <a:r>
              <a:rPr lang="es-ES_tradnl" dirty="0" smtClean="0"/>
              <a:t>de Control </a:t>
            </a:r>
            <a:endParaRPr lang="es-ES_tradnl" b="1" dirty="0" smtClean="0"/>
          </a:p>
          <a:p>
            <a:pPr>
              <a:buNone/>
            </a:pPr>
            <a:endParaRPr lang="es-ES_tradnl" b="1" dirty="0" smtClean="0"/>
          </a:p>
          <a:p>
            <a:pPr>
              <a:buNone/>
            </a:pPr>
            <a:r>
              <a:rPr lang="es-ES_tradnl" b="1" dirty="0" smtClean="0"/>
              <a:t>Secretaría </a:t>
            </a:r>
            <a:r>
              <a:rPr lang="es-ES_tradnl" b="1" dirty="0" smtClean="0"/>
              <a:t>de la Función Pública: </a:t>
            </a:r>
          </a:p>
          <a:p>
            <a:pPr algn="just"/>
            <a:r>
              <a:rPr lang="es-ES_tradnl" dirty="0" smtClean="0"/>
              <a:t>Aplicación para el celular “Denuncia la corrupción” </a:t>
            </a:r>
          </a:p>
          <a:p>
            <a:pPr algn="just"/>
            <a:r>
              <a:rPr lang="es-ES_tradnl" dirty="0" smtClean="0"/>
              <a:t>Vía correspondencia: Envía tu escrito a la Dirección General de Denuncias e Investigaciones de la Secretaría de la Función Pública en Av. Insurgentes Sur No. 1735, Piso 2 Ala Norte, Guadalupe Inn, Álvaro Obregón, CP 01020, Ciudad de México. </a:t>
            </a:r>
          </a:p>
          <a:p>
            <a:pPr algn="just"/>
            <a:r>
              <a:rPr lang="es-ES_tradnl" dirty="0" smtClean="0"/>
              <a:t>Vía telefónica: En el interior de la República al 01 800 11 28 700 y en la Ciudad de México 2000 2000 </a:t>
            </a:r>
          </a:p>
          <a:p>
            <a:pPr algn="just"/>
            <a:r>
              <a:rPr lang="es-ES_tradnl" dirty="0" smtClean="0"/>
              <a:t>Presencial: En el módulo 3 de la Secretaría de la Función Pública ubicado en Av. Insurgentes Sur 1735, PB, Guadalupe Inn, Álvaro Obregón, Código Postal 01020, Ciudad de México. </a:t>
            </a:r>
          </a:p>
          <a:p>
            <a:pPr algn="just"/>
            <a:r>
              <a:rPr lang="es-ES_tradnl" dirty="0" smtClean="0"/>
              <a:t>Vía </a:t>
            </a:r>
            <a:r>
              <a:rPr lang="es-ES_tradnl" dirty="0" err="1" smtClean="0"/>
              <a:t>chat</a:t>
            </a:r>
            <a:r>
              <a:rPr lang="es-ES_tradnl" dirty="0" smtClean="0"/>
              <a:t>: Realiza tu consulta</a:t>
            </a:r>
          </a:p>
          <a:p>
            <a:pPr algn="just"/>
            <a:r>
              <a:rPr lang="es-ES_tradnl" dirty="0" smtClean="0"/>
              <a:t>Contacto Ciudadano de la SFP: </a:t>
            </a:r>
            <a:r>
              <a:rPr lang="es-ES_tradnl" dirty="0" err="1" smtClean="0"/>
              <a:t>https</a:t>
            </a:r>
            <a:r>
              <a:rPr lang="es-ES_tradnl" dirty="0" smtClean="0"/>
              <a:t>://</a:t>
            </a:r>
            <a:r>
              <a:rPr lang="es-ES_tradnl" dirty="0" err="1" smtClean="0"/>
              <a:t>sidec.funcionpublica.gob.mx</a:t>
            </a:r>
            <a:r>
              <a:rPr lang="es-ES_tradnl" dirty="0" smtClean="0"/>
              <a:t>/</a:t>
            </a:r>
          </a:p>
          <a:p>
            <a:endParaRPr lang="es-ES_tradnl"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33984"/>
            <a:ext cx="10515600" cy="5542979"/>
          </a:xfrm>
        </p:spPr>
        <p:txBody>
          <a:bodyPr>
            <a:normAutofit/>
          </a:bodyPr>
          <a:lstStyle/>
          <a:p>
            <a:r>
              <a:rPr lang="es-MX" sz="3200" dirty="0" smtClean="0">
                <a:latin typeface="Adobe Caslon Pro" panose="0205050205050A020403" pitchFamily="18" charset="0"/>
                <a:cs typeface="Times New Roman" panose="02020603050405020304" pitchFamily="18" charset="0"/>
              </a:rPr>
              <a:t>La Contraloría Social es una estrategia de participación ciudadana para </a:t>
            </a:r>
            <a:r>
              <a:rPr lang="es-MX" sz="3200" b="1" dirty="0" smtClean="0">
                <a:latin typeface="Adobe Caslon Pro" panose="0205050205050A020403" pitchFamily="18" charset="0"/>
                <a:cs typeface="Times New Roman" panose="02020603050405020304" pitchFamily="18" charset="0"/>
              </a:rPr>
              <a:t>favorecer la rendición de cuentas, la vigilancia del buen ejercicio y aplicación de los recursos públicos.</a:t>
            </a:r>
          </a:p>
          <a:p>
            <a:pPr marL="0" indent="0">
              <a:buNone/>
            </a:pPr>
            <a:endParaRPr lang="es-MX" sz="3200" b="1" dirty="0" smtClean="0">
              <a:latin typeface="Adobe Caslon Pro" panose="0205050205050A020403" pitchFamily="18" charset="0"/>
              <a:cs typeface="Times New Roman" panose="02020603050405020304" pitchFamily="18" charset="0"/>
            </a:endParaRPr>
          </a:p>
          <a:p>
            <a:r>
              <a:rPr lang="es-MX" sz="3200" dirty="0">
                <a:latin typeface="Adobe Caslon Pro" panose="0205050205050A020403" pitchFamily="18" charset="0"/>
                <a:cs typeface="Times New Roman" panose="02020603050405020304" pitchFamily="18" charset="0"/>
              </a:rPr>
              <a:t>Ley General de Desarrollo Social </a:t>
            </a:r>
            <a:endParaRPr lang="es-MX" sz="3200" dirty="0" smtClean="0">
              <a:latin typeface="Adobe Caslon Pro" panose="0205050205050A020403" pitchFamily="18" charset="0"/>
              <a:cs typeface="Times New Roman" panose="02020603050405020304" pitchFamily="18" charset="0"/>
            </a:endParaRPr>
          </a:p>
          <a:p>
            <a:r>
              <a:rPr lang="es-MX" sz="3200" dirty="0" smtClean="0">
                <a:latin typeface="Adobe Caslon Pro" panose="0205050205050A020403" pitchFamily="18" charset="0"/>
                <a:cs typeface="Times New Roman" panose="02020603050405020304" pitchFamily="18" charset="0"/>
              </a:rPr>
              <a:t>“</a:t>
            </a:r>
            <a:r>
              <a:rPr lang="es-MX" sz="3200" dirty="0">
                <a:latin typeface="Adobe Caslon Pro" panose="0205050205050A020403" pitchFamily="18" charset="0"/>
                <a:cs typeface="Times New Roman" panose="02020603050405020304" pitchFamily="18" charset="0"/>
              </a:rPr>
              <a:t>Acuerdo por el que se establecen los </a:t>
            </a:r>
            <a:r>
              <a:rPr lang="es-MX" sz="3200" b="1" dirty="0">
                <a:latin typeface="Adobe Caslon Pro" panose="0205050205050A020403" pitchFamily="18" charset="0"/>
                <a:cs typeface="Times New Roman" panose="02020603050405020304" pitchFamily="18" charset="0"/>
              </a:rPr>
              <a:t>Lineamientos</a:t>
            </a:r>
            <a:r>
              <a:rPr lang="es-MX" sz="3200" dirty="0">
                <a:latin typeface="Adobe Caslon Pro" panose="0205050205050A020403" pitchFamily="18" charset="0"/>
                <a:cs typeface="Times New Roman" panose="02020603050405020304" pitchFamily="18" charset="0"/>
              </a:rPr>
              <a:t> para la </a:t>
            </a:r>
            <a:r>
              <a:rPr lang="es-MX" sz="3200" b="1" dirty="0">
                <a:latin typeface="Adobe Caslon Pro" panose="0205050205050A020403" pitchFamily="18" charset="0"/>
                <a:cs typeface="Times New Roman" panose="02020603050405020304" pitchFamily="18" charset="0"/>
              </a:rPr>
              <a:t>promoción</a:t>
            </a:r>
            <a:r>
              <a:rPr lang="es-MX" sz="3200" dirty="0">
                <a:latin typeface="Adobe Caslon Pro" panose="0205050205050A020403" pitchFamily="18" charset="0"/>
                <a:cs typeface="Times New Roman" panose="02020603050405020304" pitchFamily="18" charset="0"/>
              </a:rPr>
              <a:t> y operación de la Contraloría Social en los Programas Federales de Desarrollo Social” (28 de octubre de </a:t>
            </a:r>
            <a:r>
              <a:rPr lang="es-MX" sz="3200" dirty="0" smtClean="0">
                <a:latin typeface="Adobe Caslon Pro" panose="0205050205050A020403" pitchFamily="18" charset="0"/>
                <a:cs typeface="Times New Roman" panose="02020603050405020304" pitchFamily="18" charset="0"/>
              </a:rPr>
              <a:t>2016)</a:t>
            </a:r>
            <a:endParaRPr lang="es-MX" sz="3200" b="1" dirty="0" smtClean="0">
              <a:latin typeface="Adobe Caslon Pro" panose="0205050205050A020403" pitchFamily="18" charset="0"/>
              <a:cs typeface="Times New Roman" panose="02020603050405020304" pitchFamily="18" charset="0"/>
            </a:endParaRPr>
          </a:p>
          <a:p>
            <a:pPr marL="0" indent="0">
              <a:buNone/>
            </a:pPr>
            <a:endParaRPr lang="es-MX" sz="3200" dirty="0" smtClean="0">
              <a:latin typeface="Adobe Caslon Pro" panose="0205050205050A020403" pitchFamily="18" charset="0"/>
              <a:cs typeface="Times New Roman" panose="02020603050405020304" pitchFamily="18" charset="0"/>
            </a:endParaRPr>
          </a:p>
          <a:p>
            <a:pPr marL="0" indent="0">
              <a:buNone/>
            </a:pPr>
            <a:endParaRPr lang="es-MX"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2677090"/>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1466" y="445008"/>
            <a:ext cx="10271824" cy="5797295"/>
          </a:xfrm>
        </p:spPr>
        <p:txBody>
          <a:bodyPr>
            <a:normAutofit/>
          </a:bodyPr>
          <a:lstStyle/>
          <a:p>
            <a:pPr marL="0" indent="0">
              <a:buNone/>
            </a:pPr>
            <a:r>
              <a:rPr lang="es-MX" sz="2400" b="1" smtClean="0">
                <a:solidFill>
                  <a:srgbClr val="FFC000"/>
                </a:solidFill>
                <a:latin typeface="Adobe Caslon Pro" panose="0205050205050A020403" pitchFamily="18" charset="0"/>
              </a:rPr>
              <a:t>SISTEMA </a:t>
            </a:r>
            <a:r>
              <a:rPr lang="es-MX" sz="2400" b="1" smtClean="0">
                <a:solidFill>
                  <a:srgbClr val="FFC000"/>
                </a:solidFill>
                <a:latin typeface="Adobe Caslon Pro" panose="0205050205050A020403" pitchFamily="18" charset="0"/>
              </a:rPr>
              <a:t>INFORMÁTICO</a:t>
            </a:r>
          </a:p>
          <a:p>
            <a:pPr algn="just"/>
            <a:endParaRPr lang="es-MX" sz="2400" dirty="0" smtClean="0">
              <a:latin typeface="Adobe Caslon Pro" panose="0205050205050A020403" pitchFamily="18" charset="0"/>
              <a:cs typeface="Times New Roman" panose="02020603050405020304" pitchFamily="18" charset="0"/>
            </a:endParaRPr>
          </a:p>
          <a:p>
            <a:pPr algn="just"/>
            <a:r>
              <a:rPr lang="es-MX" sz="2400" dirty="0" smtClean="0">
                <a:latin typeface="Adobe Caslon Pro" panose="0205050205050A020403" pitchFamily="18" charset="0"/>
                <a:cs typeface="Times New Roman" panose="02020603050405020304" pitchFamily="18" charset="0"/>
              </a:rPr>
              <a:t>El </a:t>
            </a:r>
            <a:r>
              <a:rPr lang="es-MX" sz="2400" dirty="0">
                <a:latin typeface="Adobe Caslon Pro" panose="0205050205050A020403" pitchFamily="18" charset="0"/>
                <a:cs typeface="Times New Roman" panose="02020603050405020304" pitchFamily="18" charset="0"/>
              </a:rPr>
              <a:t>SICS está diseñado para </a:t>
            </a:r>
            <a:r>
              <a:rPr lang="es-MX" sz="2400" b="1" dirty="0">
                <a:latin typeface="Adobe Caslon Pro" panose="0205050205050A020403" pitchFamily="18" charset="0"/>
                <a:cs typeface="Times New Roman" panose="02020603050405020304" pitchFamily="18" charset="0"/>
              </a:rPr>
              <a:t>mejorar</a:t>
            </a:r>
            <a:r>
              <a:rPr lang="es-MX" sz="2400" dirty="0">
                <a:latin typeface="Adobe Caslon Pro" panose="0205050205050A020403" pitchFamily="18" charset="0"/>
                <a:cs typeface="Times New Roman" panose="02020603050405020304" pitchFamily="18" charset="0"/>
              </a:rPr>
              <a:t> el proceso de captura y reporte de las </a:t>
            </a:r>
            <a:r>
              <a:rPr lang="es-MX" sz="2400" b="1" dirty="0">
                <a:latin typeface="Adobe Caslon Pro" panose="0205050205050A020403" pitchFamily="18" charset="0"/>
                <a:cs typeface="Times New Roman" panose="02020603050405020304" pitchFamily="18" charset="0"/>
              </a:rPr>
              <a:t>acciones</a:t>
            </a:r>
            <a:r>
              <a:rPr lang="es-MX" sz="2400" dirty="0">
                <a:latin typeface="Adobe Caslon Pro" panose="0205050205050A020403" pitchFamily="18" charset="0"/>
                <a:cs typeface="Times New Roman" panose="02020603050405020304" pitchFamily="18" charset="0"/>
              </a:rPr>
              <a:t> de Contraloría Social llevadas a cabo durante la operación de Programas Federales de Desarrollo Social.</a:t>
            </a:r>
          </a:p>
          <a:p>
            <a:endParaRPr lang="es-MX" sz="2400" b="1" dirty="0">
              <a:solidFill>
                <a:srgbClr val="FFC000"/>
              </a:solidFill>
              <a:latin typeface="Adobe Caslon Pro" panose="0205050205050A020403" pitchFamily="18" charset="0"/>
            </a:endParaRPr>
          </a:p>
        </p:txBody>
      </p:sp>
      <p:pic>
        <p:nvPicPr>
          <p:cNvPr id="8" name="Imagen 7"/>
          <p:cNvPicPr>
            <a:picLocks noChangeAspect="1"/>
          </p:cNvPicPr>
          <p:nvPr/>
        </p:nvPicPr>
        <p:blipFill rotWithShape="1">
          <a:blip r:embed="rId2"/>
          <a:srcRect l="21093" t="39024" r="20302" b="28605"/>
          <a:stretch/>
        </p:blipFill>
        <p:spPr>
          <a:xfrm>
            <a:off x="786568" y="2859458"/>
            <a:ext cx="10887316" cy="338284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0834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89760"/>
            <a:ext cx="9671304" cy="4287203"/>
          </a:xfrm>
        </p:spPr>
        <p:txBody>
          <a:bodyPr>
            <a:normAutofit/>
          </a:bodyPr>
          <a:lstStyle/>
          <a:p>
            <a:pPr marL="0" indent="0" algn="just">
              <a:lnSpc>
                <a:spcPct val="100000"/>
              </a:lnSpc>
              <a:buNone/>
            </a:pPr>
            <a:r>
              <a:rPr lang="es-MX" sz="3200" dirty="0" smtClean="0">
                <a:latin typeface="Adobe Caslon Pro" panose="0205050205050A020403" pitchFamily="18" charset="0"/>
                <a:cs typeface="Times New Roman" panose="02020603050405020304" pitchFamily="18" charset="0"/>
              </a:rPr>
              <a:t>En </a:t>
            </a:r>
            <a:r>
              <a:rPr lang="es-MX" sz="3200" dirty="0">
                <a:latin typeface="Adobe Caslon Pro" panose="0205050205050A020403" pitchFamily="18" charset="0"/>
                <a:cs typeface="Times New Roman" panose="02020603050405020304" pitchFamily="18" charset="0"/>
              </a:rPr>
              <a:t>el caso del PAICE, los comités de </a:t>
            </a:r>
            <a:r>
              <a:rPr lang="es-MX" sz="3200" dirty="0" smtClean="0">
                <a:latin typeface="Adobe Caslon Pro" panose="0205050205050A020403" pitchFamily="18" charset="0"/>
                <a:cs typeface="Times New Roman" panose="02020603050405020304" pitchFamily="18" charset="0"/>
              </a:rPr>
              <a:t>Contraloría Social (CCS) </a:t>
            </a:r>
            <a:r>
              <a:rPr lang="es-MX" sz="3200" dirty="0">
                <a:latin typeface="Adobe Caslon Pro" panose="0205050205050A020403" pitchFamily="18" charset="0"/>
                <a:cs typeface="Times New Roman" panose="02020603050405020304" pitchFamily="18" charset="0"/>
              </a:rPr>
              <a:t>son grupos de personas </a:t>
            </a:r>
            <a:r>
              <a:rPr lang="es-MX" sz="3200" dirty="0" smtClean="0">
                <a:latin typeface="Adobe Caslon Pro" panose="0205050205050A020403" pitchFamily="18" charset="0"/>
                <a:cs typeface="Times New Roman" panose="02020603050405020304" pitchFamily="18" charset="0"/>
              </a:rPr>
              <a:t>elegidas </a:t>
            </a:r>
            <a:r>
              <a:rPr lang="es-MX" sz="3200" dirty="0">
                <a:latin typeface="Adobe Caslon Pro" panose="0205050205050A020403" pitchFamily="18" charset="0"/>
                <a:cs typeface="Times New Roman" panose="02020603050405020304" pitchFamily="18" charset="0"/>
              </a:rPr>
              <a:t>democráticamente, conformados por </a:t>
            </a:r>
            <a:r>
              <a:rPr lang="es-MX" sz="3200" dirty="0" smtClean="0">
                <a:latin typeface="Adobe Caslon Pro" panose="0205050205050A020403" pitchFamily="18" charset="0"/>
                <a:cs typeface="Times New Roman" panose="02020603050405020304" pitchFamily="18" charset="0"/>
              </a:rPr>
              <a:t>la poblaci</a:t>
            </a:r>
            <a:r>
              <a:rPr lang="es-MX" sz="3200" dirty="0" smtClean="0">
                <a:latin typeface="Adobe Caslon Pro" panose="0205050205050A020403" pitchFamily="18" charset="0"/>
                <a:cs typeface="Times New Roman" panose="02020603050405020304" pitchFamily="18" charset="0"/>
              </a:rPr>
              <a:t>ón beneficiaria del prpgrama</a:t>
            </a:r>
            <a:r>
              <a:rPr lang="es-MX" sz="3200" dirty="0" smtClean="0">
                <a:latin typeface="Adobe Caslon Pro" panose="0205050205050A020403" pitchFamily="18" charset="0"/>
                <a:cs typeface="Times New Roman" panose="02020603050405020304" pitchFamily="18" charset="0"/>
              </a:rPr>
              <a:t>, </a:t>
            </a:r>
            <a:r>
              <a:rPr lang="es-MX" sz="3200" dirty="0">
                <a:latin typeface="Adobe Caslon Pro" panose="0205050205050A020403" pitchFamily="18" charset="0"/>
                <a:cs typeface="Times New Roman" panose="02020603050405020304" pitchFamily="18" charset="0"/>
              </a:rPr>
              <a:t>con la finalidad de </a:t>
            </a:r>
            <a:r>
              <a:rPr lang="es-MX" sz="3200" b="1" dirty="0">
                <a:latin typeface="Adobe Caslon Pro" panose="0205050205050A020403" pitchFamily="18" charset="0"/>
                <a:cs typeface="Times New Roman" panose="02020603050405020304" pitchFamily="18" charset="0"/>
              </a:rPr>
              <a:t>vigilar, supervisar, evaluar y dar seguimiento a </a:t>
            </a:r>
            <a:r>
              <a:rPr lang="es-MX" sz="3200" b="1" dirty="0" smtClean="0">
                <a:latin typeface="Adobe Caslon Pro" panose="0205050205050A020403" pitchFamily="18" charset="0"/>
                <a:cs typeface="Times New Roman" panose="02020603050405020304" pitchFamily="18" charset="0"/>
              </a:rPr>
              <a:t>los proyectos culturales en materia de infraestructura.</a:t>
            </a:r>
            <a:endParaRPr lang="es-MX" sz="3200" b="1" dirty="0">
              <a:latin typeface="Adobe Caslon Pro" panose="0205050205050A020403" pitchFamily="18" charset="0"/>
              <a:cs typeface="Times New Roman" panose="02020603050405020304" pitchFamily="18" charset="0"/>
            </a:endParaRPr>
          </a:p>
          <a:p>
            <a:pPr marL="0" indent="0">
              <a:buNone/>
            </a:pPr>
            <a:endParaRPr lang="es-MX" sz="3200" dirty="0" smtClean="0">
              <a:latin typeface="Adobe Caslon Pro" panose="0205050205050A020403" pitchFamily="18" charset="0"/>
              <a:cs typeface="Times New Roman" panose="02020603050405020304" pitchFamily="18" charset="0"/>
            </a:endParaRPr>
          </a:p>
          <a:p>
            <a:pPr marL="0" indent="0">
              <a:buNone/>
            </a:pPr>
            <a:endParaRPr lang="es-MX"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3404970"/>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902208"/>
            <a:ext cx="10515600" cy="5274755"/>
          </a:xfrm>
        </p:spPr>
        <p:txBody>
          <a:bodyPr>
            <a:normAutofit fontScale="85000" lnSpcReduction="10000"/>
          </a:bodyPr>
          <a:lstStyle/>
          <a:p>
            <a:pPr marL="0" indent="0">
              <a:buNone/>
            </a:pPr>
            <a:r>
              <a:rPr lang="es-MX" sz="2800" b="1" dirty="0" smtClean="0">
                <a:solidFill>
                  <a:schemeClr val="accent2"/>
                </a:solidFill>
                <a:latin typeface="Adobe Caslon Pro" panose="0205050205050A020403" pitchFamily="18" charset="0"/>
                <a:cs typeface="Times New Roman" panose="02020603050405020304" pitchFamily="18" charset="0"/>
              </a:rPr>
              <a:t>VENTAJAS:</a:t>
            </a:r>
          </a:p>
          <a:p>
            <a:r>
              <a:rPr lang="es-MX" sz="3200" b="1" dirty="0" smtClean="0">
                <a:latin typeface="Adobe Caslon Pro" panose="0205050205050A020403" pitchFamily="18" charset="0"/>
                <a:cs typeface="Times New Roman" panose="02020603050405020304" pitchFamily="18" charset="0"/>
              </a:rPr>
              <a:t>Favorece la transparencia de las acciones del gobierno.</a:t>
            </a:r>
          </a:p>
          <a:p>
            <a:r>
              <a:rPr lang="es-MX" sz="3200" b="1" dirty="0" smtClean="0">
                <a:latin typeface="Adobe Caslon Pro" panose="0205050205050A020403" pitchFamily="18" charset="0"/>
                <a:cs typeface="Times New Roman" panose="02020603050405020304" pitchFamily="18" charset="0"/>
              </a:rPr>
              <a:t>Obliga a los </a:t>
            </a:r>
            <a:r>
              <a:rPr lang="es-MX" sz="3200" b="1" dirty="0">
                <a:latin typeface="Adobe Caslon Pro" panose="0205050205050A020403" pitchFamily="18" charset="0"/>
                <a:cs typeface="Times New Roman" panose="02020603050405020304" pitchFamily="18" charset="0"/>
              </a:rPr>
              <a:t>servidores públicos </a:t>
            </a:r>
            <a:r>
              <a:rPr lang="es-MX" sz="3200" b="1" dirty="0" smtClean="0">
                <a:latin typeface="Adobe Caslon Pro" panose="0205050205050A020403" pitchFamily="18" charset="0"/>
                <a:cs typeface="Times New Roman" panose="02020603050405020304" pitchFamily="18" charset="0"/>
              </a:rPr>
              <a:t>a ejercer sus funciones con </a:t>
            </a:r>
            <a:r>
              <a:rPr lang="es-MX" sz="3200" b="1" dirty="0">
                <a:latin typeface="Adobe Caslon Pro" panose="0205050205050A020403" pitchFamily="18" charset="0"/>
                <a:cs typeface="Times New Roman" panose="02020603050405020304" pitchFamily="18" charset="0"/>
              </a:rPr>
              <a:t>ética y responsabilidad.</a:t>
            </a:r>
          </a:p>
          <a:p>
            <a:r>
              <a:rPr lang="es-MX" sz="3200" b="1" dirty="0">
                <a:latin typeface="Adobe Caslon Pro" panose="0205050205050A020403" pitchFamily="18" charset="0"/>
                <a:cs typeface="Times New Roman" panose="02020603050405020304" pitchFamily="18" charset="0"/>
              </a:rPr>
              <a:t>Previene posibles irregularidades y desvíos de recursos.</a:t>
            </a:r>
          </a:p>
          <a:p>
            <a:r>
              <a:rPr lang="es-MX" sz="3200" b="1" dirty="0">
                <a:latin typeface="Adobe Caslon Pro" panose="0205050205050A020403" pitchFamily="18" charset="0"/>
                <a:cs typeface="Times New Roman" panose="02020603050405020304" pitchFamily="18" charset="0"/>
              </a:rPr>
              <a:t>Evita la mala calidad de las obras de infraestructura cultural de los apoyos y los servicios.</a:t>
            </a:r>
          </a:p>
          <a:p>
            <a:r>
              <a:rPr lang="es-MX" sz="3200" b="1" dirty="0" smtClean="0">
                <a:latin typeface="Adobe Caslon Pro" panose="0205050205050A020403" pitchFamily="18" charset="0"/>
                <a:cs typeface="Times New Roman" panose="02020603050405020304" pitchFamily="18" charset="0"/>
              </a:rPr>
              <a:t>Incrementa la credibilidad en </a:t>
            </a:r>
            <a:r>
              <a:rPr lang="es-MX" sz="3200" b="1" dirty="0">
                <a:latin typeface="Adobe Caslon Pro" panose="0205050205050A020403" pitchFamily="18" charset="0"/>
                <a:cs typeface="Times New Roman" panose="02020603050405020304" pitchFamily="18" charset="0"/>
              </a:rPr>
              <a:t>los programas </a:t>
            </a:r>
            <a:r>
              <a:rPr lang="es-MX" sz="3200" b="1" dirty="0" smtClean="0">
                <a:latin typeface="Adobe Caslon Pro" panose="0205050205050A020403" pitchFamily="18" charset="0"/>
                <a:cs typeface="Times New Roman" panose="02020603050405020304" pitchFamily="18" charset="0"/>
              </a:rPr>
              <a:t>de </a:t>
            </a:r>
            <a:r>
              <a:rPr lang="es-MX" sz="3200" b="1" dirty="0">
                <a:latin typeface="Adobe Caslon Pro" panose="0205050205050A020403" pitchFamily="18" charset="0"/>
                <a:cs typeface="Times New Roman" panose="02020603050405020304" pitchFamily="18" charset="0"/>
              </a:rPr>
              <a:t>desarrollo social.</a:t>
            </a:r>
          </a:p>
          <a:p>
            <a:r>
              <a:rPr lang="es-MX" sz="3200" b="1" dirty="0">
                <a:latin typeface="Adobe Caslon Pro" panose="0205050205050A020403" pitchFamily="18" charset="0"/>
                <a:cs typeface="Times New Roman" panose="02020603050405020304" pitchFamily="18" charset="0"/>
              </a:rPr>
              <a:t>Contribuye al desarrollo de procesos de </a:t>
            </a:r>
            <a:r>
              <a:rPr lang="es-MX" sz="3200" b="1" dirty="0" smtClean="0">
                <a:latin typeface="Adobe Caslon Pro" panose="0205050205050A020403" pitchFamily="18" charset="0"/>
                <a:cs typeface="Times New Roman" panose="02020603050405020304" pitchFamily="18" charset="0"/>
              </a:rPr>
              <a:t>ciudadanización.</a:t>
            </a:r>
            <a:endParaRPr lang="es-MX" sz="3200" b="1" dirty="0">
              <a:latin typeface="Adobe Caslon Pro" panose="0205050205050A020403" pitchFamily="18" charset="0"/>
              <a:cs typeface="Times New Roman" panose="02020603050405020304" pitchFamily="18" charset="0"/>
            </a:endParaRPr>
          </a:p>
          <a:p>
            <a:pPr marL="0" indent="0">
              <a:buNone/>
            </a:pPr>
            <a:endParaRPr lang="es-MX"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8815592"/>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6192" y="426720"/>
            <a:ext cx="10064560" cy="5821679"/>
          </a:xfrm>
        </p:spPr>
        <p:txBody>
          <a:bodyPr>
            <a:normAutofit/>
          </a:bodyPr>
          <a:lstStyle/>
          <a:p>
            <a:pPr marL="0" indent="0">
              <a:buNone/>
            </a:pPr>
            <a:r>
              <a:rPr lang="es-MX" sz="2400" b="1" dirty="0" smtClean="0">
                <a:solidFill>
                  <a:schemeClr val="accent2"/>
                </a:solidFill>
                <a:latin typeface="Adobe Caslon Pro" panose="0205050205050A020403" pitchFamily="18" charset="0"/>
              </a:rPr>
              <a:t>FUNCIONES DEL COMITÉ CONTRALORÍA  SOCIAL:</a:t>
            </a:r>
          </a:p>
          <a:p>
            <a:pPr marL="0" indent="0">
              <a:buNone/>
            </a:pPr>
            <a:r>
              <a:rPr lang="es-MX" sz="3200" b="1" dirty="0" smtClean="0">
                <a:latin typeface="Adobe Caslon Pro" panose="0205050205050A020403" pitchFamily="18" charset="0"/>
              </a:rPr>
              <a:t>VIGILAR QUE:</a:t>
            </a:r>
            <a:endParaRPr lang="es-MX" sz="2800" b="1" dirty="0" smtClean="0">
              <a:latin typeface="Adobe Caslon Pro" panose="0205050205050A020403" pitchFamily="18" charset="0"/>
            </a:endParaRPr>
          </a:p>
          <a:p>
            <a:pPr algn="just"/>
            <a:r>
              <a:rPr lang="es-MX" sz="2800" dirty="0" smtClean="0">
                <a:latin typeface="Adobe Caslon Pro" panose="0205050205050A020403" pitchFamily="18" charset="0"/>
                <a:cs typeface="Times New Roman" panose="02020603050405020304" pitchFamily="18" charset="0"/>
              </a:rPr>
              <a:t>El ejercicio </a:t>
            </a:r>
            <a:r>
              <a:rPr lang="es-MX" sz="2800" dirty="0">
                <a:latin typeface="Adobe Caslon Pro" panose="0205050205050A020403" pitchFamily="18" charset="0"/>
                <a:cs typeface="Times New Roman" panose="02020603050405020304" pitchFamily="18" charset="0"/>
              </a:rPr>
              <a:t>de los recursos </a:t>
            </a:r>
            <a:r>
              <a:rPr lang="es-MX" sz="2800" dirty="0" smtClean="0">
                <a:latin typeface="Adobe Caslon Pro" panose="0205050205050A020403" pitchFamily="18" charset="0"/>
                <a:cs typeface="Times New Roman" panose="02020603050405020304" pitchFamily="18" charset="0"/>
              </a:rPr>
              <a:t>para </a:t>
            </a:r>
            <a:r>
              <a:rPr lang="es-MX" sz="2800" dirty="0" smtClean="0">
                <a:latin typeface="Adobe Caslon Pro" panose="0205050205050A020403" pitchFamily="18" charset="0"/>
                <a:cs typeface="Times New Roman" panose="02020603050405020304" pitchFamily="18" charset="0"/>
              </a:rPr>
              <a:t>los proyectos culturales, </a:t>
            </a:r>
            <a:r>
              <a:rPr lang="es-MX" sz="2800" dirty="0" smtClean="0">
                <a:latin typeface="Adobe Caslon Pro" panose="0205050205050A020403" pitchFamily="18" charset="0"/>
                <a:cs typeface="Times New Roman" panose="02020603050405020304" pitchFamily="18" charset="0"/>
              </a:rPr>
              <a:t>sea </a:t>
            </a:r>
            <a:r>
              <a:rPr lang="es-MX" sz="2800" b="1" dirty="0" smtClean="0">
                <a:latin typeface="Adobe Caslon Pro" panose="0205050205050A020403" pitchFamily="18" charset="0"/>
                <a:cs typeface="Times New Roman" panose="02020603050405020304" pitchFamily="18" charset="0"/>
              </a:rPr>
              <a:t>oportuno, </a:t>
            </a:r>
            <a:r>
              <a:rPr lang="es-MX" sz="2800" b="1" dirty="0">
                <a:latin typeface="Adobe Caslon Pro" panose="0205050205050A020403" pitchFamily="18" charset="0"/>
                <a:cs typeface="Times New Roman" panose="02020603050405020304" pitchFamily="18" charset="0"/>
              </a:rPr>
              <a:t>transparente y con apego a lo establecido en las Reglas de Operación.</a:t>
            </a:r>
          </a:p>
          <a:p>
            <a:pPr algn="just"/>
            <a:r>
              <a:rPr lang="es-MX" sz="2800" dirty="0" smtClean="0">
                <a:latin typeface="Adobe Caslon Pro" panose="0205050205050A020403" pitchFamily="18" charset="0"/>
                <a:cs typeface="Times New Roman" panose="02020603050405020304" pitchFamily="18" charset="0"/>
              </a:rPr>
              <a:t>Se </a:t>
            </a:r>
            <a:r>
              <a:rPr lang="es-MX" sz="2800" b="1" dirty="0">
                <a:latin typeface="Adobe Caslon Pro" panose="0205050205050A020403" pitchFamily="18" charset="0"/>
                <a:cs typeface="Times New Roman" panose="02020603050405020304" pitchFamily="18" charset="0"/>
              </a:rPr>
              <a:t>cumpla</a:t>
            </a:r>
            <a:r>
              <a:rPr lang="es-MX" sz="2800" dirty="0">
                <a:latin typeface="Adobe Caslon Pro" panose="0205050205050A020403" pitchFamily="18" charset="0"/>
                <a:cs typeface="Times New Roman" panose="02020603050405020304" pitchFamily="18" charset="0"/>
              </a:rPr>
              <a:t> con los periodos de ejecución de las </a:t>
            </a:r>
            <a:r>
              <a:rPr lang="es-MX" sz="2800" dirty="0" smtClean="0">
                <a:latin typeface="Adobe Caslon Pro" panose="0205050205050A020403" pitchFamily="18" charset="0"/>
                <a:cs typeface="Times New Roman" panose="02020603050405020304" pitchFamily="18" charset="0"/>
              </a:rPr>
              <a:t>obras.</a:t>
            </a:r>
          </a:p>
          <a:p>
            <a:pPr algn="just"/>
            <a:r>
              <a:rPr lang="es-MX" sz="2800" dirty="0" smtClean="0">
                <a:latin typeface="Adobe Caslon Pro" panose="0205050205050A020403" pitchFamily="18" charset="0"/>
                <a:cs typeface="Times New Roman" panose="02020603050405020304" pitchFamily="18" charset="0"/>
              </a:rPr>
              <a:t>Exista </a:t>
            </a:r>
            <a:r>
              <a:rPr lang="es-MX" sz="2800" b="1" dirty="0">
                <a:latin typeface="Adobe Caslon Pro" panose="0205050205050A020403" pitchFamily="18" charset="0"/>
                <a:cs typeface="Times New Roman" panose="02020603050405020304" pitchFamily="18" charset="0"/>
              </a:rPr>
              <a:t>documentación comprobatoria </a:t>
            </a:r>
            <a:r>
              <a:rPr lang="es-MX" sz="2800" dirty="0">
                <a:latin typeface="Adobe Caslon Pro" panose="0205050205050A020403" pitchFamily="18" charset="0"/>
                <a:cs typeface="Times New Roman" panose="02020603050405020304" pitchFamily="18" charset="0"/>
              </a:rPr>
              <a:t>del ejercicio de los recursos </a:t>
            </a:r>
            <a:r>
              <a:rPr lang="es-MX" sz="2800" dirty="0" smtClean="0">
                <a:latin typeface="Adobe Caslon Pro" panose="0205050205050A020403" pitchFamily="18" charset="0"/>
                <a:cs typeface="Times New Roman" panose="02020603050405020304" pitchFamily="18" charset="0"/>
              </a:rPr>
              <a:t>públicos.</a:t>
            </a:r>
            <a:endParaRPr lang="es-MX" sz="2800" dirty="0">
              <a:latin typeface="Adobe Caslon Pro" panose="0205050205050A020403" pitchFamily="18" charset="0"/>
              <a:cs typeface="Times New Roman" panose="02020603050405020304" pitchFamily="18" charset="0"/>
            </a:endParaRPr>
          </a:p>
          <a:p>
            <a:pPr algn="just"/>
            <a:r>
              <a:rPr lang="es-MX" sz="2800" dirty="0" smtClean="0">
                <a:latin typeface="Adobe Caslon Pro" panose="0205050205050A020403" pitchFamily="18" charset="0"/>
                <a:cs typeface="Times New Roman" panose="02020603050405020304" pitchFamily="18" charset="0"/>
              </a:rPr>
              <a:t>Este </a:t>
            </a:r>
            <a:r>
              <a:rPr lang="es-MX" sz="2800" b="1" dirty="0">
                <a:latin typeface="Adobe Caslon Pro" panose="0205050205050A020403" pitchFamily="18" charset="0"/>
                <a:cs typeface="Times New Roman" panose="02020603050405020304" pitchFamily="18" charset="0"/>
              </a:rPr>
              <a:t>programa federal </a:t>
            </a:r>
            <a:r>
              <a:rPr lang="es-MX" sz="2800" dirty="0">
                <a:latin typeface="Adobe Caslon Pro" panose="0205050205050A020403" pitchFamily="18" charset="0"/>
                <a:cs typeface="Times New Roman" panose="02020603050405020304" pitchFamily="18" charset="0"/>
              </a:rPr>
              <a:t>no se utilice con fines políticos, electorales, de lucro u otros distintos </a:t>
            </a:r>
            <a:r>
              <a:rPr lang="es-MX" sz="2800" dirty="0" smtClean="0">
                <a:latin typeface="Adobe Caslon Pro" panose="0205050205050A020403" pitchFamily="18" charset="0"/>
                <a:cs typeface="Times New Roman" panose="02020603050405020304" pitchFamily="18" charset="0"/>
              </a:rPr>
              <a:t>a sus </a:t>
            </a:r>
            <a:r>
              <a:rPr lang="es-MX" sz="2800" dirty="0">
                <a:latin typeface="Adobe Caslon Pro" panose="0205050205050A020403" pitchFamily="18" charset="0"/>
                <a:cs typeface="Times New Roman" panose="02020603050405020304" pitchFamily="18" charset="0"/>
              </a:rPr>
              <a:t>objetivos.</a:t>
            </a:r>
          </a:p>
          <a:p>
            <a:pPr algn="just"/>
            <a:r>
              <a:rPr lang="es-MX" sz="2800" dirty="0" smtClean="0">
                <a:latin typeface="Adobe Caslon Pro" panose="0205050205050A020403" pitchFamily="18" charset="0"/>
                <a:cs typeface="Times New Roman" panose="02020603050405020304" pitchFamily="18" charset="0"/>
              </a:rPr>
              <a:t>El </a:t>
            </a:r>
            <a:r>
              <a:rPr lang="es-MX" sz="2800" dirty="0">
                <a:latin typeface="Adobe Caslon Pro" panose="0205050205050A020403" pitchFamily="18" charset="0"/>
                <a:cs typeface="Times New Roman" panose="02020603050405020304" pitchFamily="18" charset="0"/>
              </a:rPr>
              <a:t>programa </a:t>
            </a:r>
            <a:r>
              <a:rPr lang="es-MX" sz="2800" dirty="0" smtClean="0">
                <a:latin typeface="Adobe Caslon Pro" panose="0205050205050A020403" pitchFamily="18" charset="0"/>
                <a:cs typeface="Times New Roman" panose="02020603050405020304" pitchFamily="18" charset="0"/>
              </a:rPr>
              <a:t>favorezca </a:t>
            </a:r>
            <a:r>
              <a:rPr lang="es-MX" sz="2800" dirty="0">
                <a:latin typeface="Adobe Caslon Pro" panose="0205050205050A020403" pitchFamily="18" charset="0"/>
                <a:cs typeface="Times New Roman" panose="02020603050405020304" pitchFamily="18" charset="0"/>
              </a:rPr>
              <a:t>la igualdad de género.</a:t>
            </a:r>
          </a:p>
          <a:p>
            <a:pPr marL="0" indent="0">
              <a:buNone/>
            </a:pPr>
            <a:endParaRPr lang="es-MX" sz="2400" b="1" dirty="0">
              <a:latin typeface="Adobe Caslon Pro" panose="0205050205050A020403"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477306"/>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0560" y="621792"/>
            <a:ext cx="10801003" cy="5986826"/>
          </a:xfrm>
        </p:spPr>
        <p:txBody>
          <a:bodyPr>
            <a:normAutofit fontScale="85000" lnSpcReduction="10000"/>
          </a:bodyPr>
          <a:lstStyle/>
          <a:p>
            <a:pPr>
              <a:spcBef>
                <a:spcPts val="0"/>
              </a:spcBef>
              <a:buFont typeface="Arial" panose="020B0604020202020204" pitchFamily="34" charset="0"/>
              <a:buChar char="•"/>
            </a:pPr>
            <a:endParaRPr lang="es-MX" sz="2400" dirty="0" smtClean="0">
              <a:latin typeface="Adobe Caslon Pro" panose="0205050205050A020403" pitchFamily="18" charset="0"/>
              <a:cs typeface="Times New Roman" panose="02020603050405020304" pitchFamily="18" charset="0"/>
            </a:endParaRPr>
          </a:p>
          <a:p>
            <a:pPr marL="0" indent="0">
              <a:spcBef>
                <a:spcPts val="0"/>
              </a:spcBef>
              <a:buNone/>
            </a:pPr>
            <a:r>
              <a:rPr lang="es-MX" sz="3300" dirty="0" smtClean="0">
                <a:solidFill>
                  <a:schemeClr val="accent2"/>
                </a:solidFill>
                <a:latin typeface="Adobe Caslon Pro" panose="0205050205050A020403" pitchFamily="18" charset="0"/>
                <a:cs typeface="Times New Roman" panose="02020603050405020304" pitchFamily="18" charset="0"/>
              </a:rPr>
              <a:t>REQUISITOS: </a:t>
            </a:r>
            <a:r>
              <a:rPr lang="es-MX" sz="2400" dirty="0" smtClean="0">
                <a:latin typeface="Adobe Caslon Pro" panose="0205050205050A020403" pitchFamily="18" charset="0"/>
                <a:cs typeface="Times New Roman" panose="02020603050405020304" pitchFamily="18" charset="0"/>
              </a:rPr>
              <a:t>(Además de buena dosis de sensibilidad y sentido común)</a:t>
            </a:r>
            <a:endParaRPr lang="es-MX" sz="2400" dirty="0">
              <a:latin typeface="Adobe Caslon Pro" panose="0205050205050A020403" pitchFamily="18" charset="0"/>
              <a:cs typeface="Times New Roman" panose="02020603050405020304" pitchFamily="18" charset="0"/>
            </a:endParaRPr>
          </a:p>
          <a:p>
            <a:pPr algn="just">
              <a:spcBef>
                <a:spcPts val="0"/>
              </a:spcBef>
              <a:buFont typeface="Arial" panose="020B0604020202020204" pitchFamily="34" charset="0"/>
              <a:buChar char="•"/>
            </a:pPr>
            <a:endParaRPr lang="es-MX" dirty="0" smtClean="0">
              <a:latin typeface="Adobe Caslon Pro" panose="0205050205050A020403" pitchFamily="18" charset="0"/>
              <a:cs typeface="Times New Roman" panose="02020603050405020304" pitchFamily="18" charset="0"/>
            </a:endParaRPr>
          </a:p>
          <a:p>
            <a:pPr algn="just">
              <a:spcBef>
                <a:spcPts val="0"/>
              </a:spcBef>
            </a:pPr>
            <a:r>
              <a:rPr lang="es-MX" sz="3200" dirty="0" smtClean="0">
                <a:latin typeface="Adobe Caslon Pro" panose="0205050205050A020403" pitchFamily="18" charset="0"/>
                <a:cs typeface="Times New Roman" panose="02020603050405020304" pitchFamily="18" charset="0"/>
              </a:rPr>
              <a:t>Ser </a:t>
            </a:r>
            <a:r>
              <a:rPr lang="es-MX" sz="3200" dirty="0">
                <a:latin typeface="Adobe Caslon Pro" panose="0205050205050A020403" pitchFamily="18" charset="0"/>
                <a:cs typeface="Times New Roman" panose="02020603050405020304" pitchFamily="18" charset="0"/>
              </a:rPr>
              <a:t>mayores de 18 años.</a:t>
            </a:r>
          </a:p>
          <a:p>
            <a:pPr algn="just">
              <a:spcBef>
                <a:spcPts val="0"/>
              </a:spcBef>
            </a:pPr>
            <a:r>
              <a:rPr lang="es-MX" sz="3200" dirty="0" smtClean="0">
                <a:latin typeface="Adobe Caslon Pro" panose="0205050205050A020403" pitchFamily="18" charset="0"/>
                <a:cs typeface="Times New Roman" panose="02020603050405020304" pitchFamily="18" charset="0"/>
              </a:rPr>
              <a:t>Saber </a:t>
            </a:r>
            <a:r>
              <a:rPr lang="es-MX" sz="3200" dirty="0">
                <a:latin typeface="Adobe Caslon Pro" panose="0205050205050A020403" pitchFamily="18" charset="0"/>
                <a:cs typeface="Times New Roman" panose="02020603050405020304" pitchFamily="18" charset="0"/>
              </a:rPr>
              <a:t>leer y escribir.</a:t>
            </a:r>
          </a:p>
          <a:p>
            <a:pPr algn="just">
              <a:spcBef>
                <a:spcPts val="0"/>
              </a:spcBef>
            </a:pPr>
            <a:r>
              <a:rPr lang="es-MX" sz="3200" dirty="0" smtClean="0">
                <a:latin typeface="Adobe Caslon Pro" panose="0205050205050A020403" pitchFamily="18" charset="0"/>
                <a:cs typeface="Times New Roman" panose="02020603050405020304" pitchFamily="18" charset="0"/>
              </a:rPr>
              <a:t>Ser </a:t>
            </a:r>
            <a:r>
              <a:rPr lang="es-MX" sz="3200" dirty="0">
                <a:latin typeface="Adobe Caslon Pro" panose="0205050205050A020403" pitchFamily="18" charset="0"/>
                <a:cs typeface="Times New Roman" panose="02020603050405020304" pitchFamily="18" charset="0"/>
              </a:rPr>
              <a:t>representantes de la sociedad civil que destaquen por su probada honestidad y sus acciones en favor de la cultura local.</a:t>
            </a:r>
          </a:p>
          <a:p>
            <a:pPr algn="just">
              <a:spcBef>
                <a:spcPts val="0"/>
              </a:spcBef>
            </a:pPr>
            <a:r>
              <a:rPr lang="es-MX" sz="3200" dirty="0" smtClean="0">
                <a:latin typeface="Adobe Caslon Pro" panose="0205050205050A020403" pitchFamily="18" charset="0"/>
                <a:cs typeface="Times New Roman" panose="02020603050405020304" pitchFamily="18" charset="0"/>
              </a:rPr>
              <a:t>No </a:t>
            </a:r>
            <a:r>
              <a:rPr lang="es-MX" sz="3200" dirty="0">
                <a:latin typeface="Adobe Caslon Pro" panose="0205050205050A020403" pitchFamily="18" charset="0"/>
                <a:cs typeface="Times New Roman" panose="02020603050405020304" pitchFamily="18" charset="0"/>
              </a:rPr>
              <a:t>estar adscritos laboralmente bajo ningún régimen a la instancia beneficiaria, o en su caso, no haber laborado para la misma, en por lo menos dos años inmediatos anteriores a la fecha de instalación del CCS. </a:t>
            </a:r>
          </a:p>
          <a:p>
            <a:pPr algn="just">
              <a:spcBef>
                <a:spcPts val="0"/>
              </a:spcBef>
            </a:pPr>
            <a:r>
              <a:rPr lang="es-MX" sz="3200" dirty="0" smtClean="0">
                <a:latin typeface="Adobe Caslon Pro" panose="0205050205050A020403" pitchFamily="18" charset="0"/>
                <a:cs typeface="Times New Roman" panose="02020603050405020304" pitchFamily="18" charset="0"/>
              </a:rPr>
              <a:t>Residir </a:t>
            </a:r>
            <a:r>
              <a:rPr lang="es-MX" sz="3200" dirty="0">
                <a:latin typeface="Adobe Caslon Pro" panose="0205050205050A020403" pitchFamily="18" charset="0"/>
                <a:cs typeface="Times New Roman" panose="02020603050405020304" pitchFamily="18" charset="0"/>
              </a:rPr>
              <a:t>en la localidad donde se desarrolla el proyecto, ser especialista en las disciplinas artísticas y culturales que se llevarán a cabo en el espacio a intervenir y/o ser especialistas en materia de diseño de proyectos de infraestructura cultural.</a:t>
            </a:r>
          </a:p>
          <a:p>
            <a:pPr>
              <a:spcBef>
                <a:spcPts val="0"/>
              </a:spcBef>
            </a:pPr>
            <a:endParaRPr lang="es-MX" sz="3200" dirty="0">
              <a:latin typeface="Adobe Caslon Pro" panose="0205050205050A020403" pitchFamily="18" charset="0"/>
              <a:cs typeface="Times New Roman" panose="02020603050405020304" pitchFamily="18" charset="0"/>
            </a:endParaRPr>
          </a:p>
          <a:p>
            <a:pPr>
              <a:spcBef>
                <a:spcPts val="0"/>
              </a:spcBef>
            </a:pPr>
            <a:endParaRPr lang="es-MX" sz="3200" dirty="0">
              <a:latin typeface="Adobe Caslon Pro" panose="0205050205050A020403" pitchFamily="18"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886748"/>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4710" y="632346"/>
            <a:ext cx="10525341" cy="5638799"/>
          </a:xfrm>
        </p:spPr>
        <p:txBody>
          <a:bodyPr>
            <a:normAutofit fontScale="85000" lnSpcReduction="20000"/>
          </a:bodyPr>
          <a:lstStyle/>
          <a:p>
            <a:pPr>
              <a:spcBef>
                <a:spcPts val="0"/>
              </a:spcBef>
              <a:buFont typeface="Arial" panose="020B0604020202020204" pitchFamily="34" charset="0"/>
              <a:buChar char="•"/>
            </a:pPr>
            <a:endParaRPr lang="es-MX" sz="2400" dirty="0" smtClean="0">
              <a:solidFill>
                <a:schemeClr val="accent2"/>
              </a:solidFill>
              <a:latin typeface="Adobe Caslon Pro" panose="0205050205050A020403" pitchFamily="18" charset="0"/>
              <a:cs typeface="Times New Roman" panose="02020603050405020304" pitchFamily="18" charset="0"/>
            </a:endParaRPr>
          </a:p>
          <a:p>
            <a:pPr marL="0" indent="0">
              <a:spcBef>
                <a:spcPts val="0"/>
              </a:spcBef>
              <a:buNone/>
            </a:pPr>
            <a:r>
              <a:rPr lang="es-MX" sz="2400" dirty="0" smtClean="0">
                <a:solidFill>
                  <a:schemeClr val="accent2"/>
                </a:solidFill>
                <a:latin typeface="Adobe Caslon Pro" panose="0205050205050A020403" pitchFamily="18" charset="0"/>
                <a:cs typeface="Times New Roman" panose="02020603050405020304" pitchFamily="18" charset="0"/>
              </a:rPr>
              <a:t>El</a:t>
            </a:r>
            <a:r>
              <a:rPr lang="es-MX" sz="2400" dirty="0" smtClean="0">
                <a:solidFill>
                  <a:schemeClr val="accent2"/>
                </a:solidFill>
                <a:latin typeface="Adobe Caslon Pro" panose="0205050205050A020403" pitchFamily="18" charset="0"/>
                <a:cs typeface="Times New Roman" panose="02020603050405020304" pitchFamily="18" charset="0"/>
              </a:rPr>
              <a:t> Enlace </a:t>
            </a:r>
            <a:r>
              <a:rPr lang="es-MX" sz="2400" dirty="0" smtClean="0">
                <a:solidFill>
                  <a:schemeClr val="accent2"/>
                </a:solidFill>
                <a:latin typeface="Adobe Caslon Pro" panose="0205050205050A020403" pitchFamily="18" charset="0"/>
                <a:cs typeface="Times New Roman" panose="02020603050405020304" pitchFamily="18" charset="0"/>
              </a:rPr>
              <a:t>de</a:t>
            </a:r>
            <a:r>
              <a:rPr lang="es-MX" sz="2400" dirty="0" smtClean="0">
                <a:solidFill>
                  <a:schemeClr val="accent2"/>
                </a:solidFill>
                <a:latin typeface="Adobe Caslon Pro" panose="0205050205050A020403" pitchFamily="18" charset="0"/>
                <a:cs typeface="Times New Roman" panose="02020603050405020304" pitchFamily="18" charset="0"/>
              </a:rPr>
              <a:t> Contraloría </a:t>
            </a:r>
            <a:r>
              <a:rPr lang="es-MX" sz="2400" dirty="0" smtClean="0">
                <a:solidFill>
                  <a:schemeClr val="accent2"/>
                </a:solidFill>
                <a:latin typeface="Adobe Caslon Pro" panose="0205050205050A020403" pitchFamily="18" charset="0"/>
                <a:cs typeface="Times New Roman" panose="02020603050405020304" pitchFamily="18" charset="0"/>
              </a:rPr>
              <a:t>S</a:t>
            </a:r>
            <a:r>
              <a:rPr lang="es-MX" sz="2400" dirty="0" smtClean="0">
                <a:solidFill>
                  <a:schemeClr val="accent2"/>
                </a:solidFill>
                <a:latin typeface="Adobe Caslon Pro" panose="0205050205050A020403" pitchFamily="18" charset="0"/>
                <a:cs typeface="Times New Roman" panose="02020603050405020304" pitchFamily="18" charset="0"/>
              </a:rPr>
              <a:t>ocial (ECS) deberá</a:t>
            </a:r>
            <a:r>
              <a:rPr lang="es-MX" sz="2400" dirty="0" smtClean="0">
                <a:solidFill>
                  <a:schemeClr val="accent2"/>
                </a:solidFill>
                <a:latin typeface="Adobe Caslon Pro" panose="0205050205050A020403" pitchFamily="18" charset="0"/>
                <a:cs typeface="Times New Roman" panose="02020603050405020304" pitchFamily="18" charset="0"/>
              </a:rPr>
              <a:t>:</a:t>
            </a:r>
          </a:p>
          <a:p>
            <a:pPr lvl="1"/>
            <a:r>
              <a:rPr lang="es-MX" sz="3200" dirty="0" smtClean="0">
                <a:latin typeface="Adobe Caslon Pro" panose="0205050205050A020403" pitchFamily="18" charset="0"/>
                <a:cs typeface="Times New Roman" panose="02020603050405020304" pitchFamily="18" charset="0"/>
              </a:rPr>
              <a:t>Convocar a </a:t>
            </a:r>
            <a:r>
              <a:rPr lang="es-MX" sz="3200" dirty="0">
                <a:latin typeface="Adobe Caslon Pro" panose="0205050205050A020403" pitchFamily="18" charset="0"/>
                <a:cs typeface="Times New Roman" panose="02020603050405020304" pitchFamily="18" charset="0"/>
              </a:rPr>
              <a:t>una reunión al inicio de la ejecución del Programa, donde deberán estar presentes</a:t>
            </a:r>
            <a:r>
              <a:rPr lang="es-MX" sz="3200" dirty="0" smtClean="0">
                <a:latin typeface="Adobe Caslon Pro" panose="0205050205050A020403" pitchFamily="18" charset="0"/>
                <a:cs typeface="Times New Roman" panose="02020603050405020304" pitchFamily="18" charset="0"/>
              </a:rPr>
              <a:t> la poblaci</a:t>
            </a:r>
            <a:r>
              <a:rPr lang="es-MX" sz="3200" dirty="0" smtClean="0">
                <a:latin typeface="Adobe Caslon Pro" panose="0205050205050A020403" pitchFamily="18" charset="0"/>
                <a:cs typeface="Times New Roman" panose="02020603050405020304" pitchFamily="18" charset="0"/>
              </a:rPr>
              <a:t>ón beneficiaria </a:t>
            </a:r>
            <a:r>
              <a:rPr lang="es-MX" sz="3200" dirty="0" smtClean="0">
                <a:latin typeface="Adobe Caslon Pro" panose="0205050205050A020403" pitchFamily="18" charset="0"/>
                <a:cs typeface="Times New Roman" panose="02020603050405020304" pitchFamily="18" charset="0"/>
              </a:rPr>
              <a:t>y personas </a:t>
            </a:r>
            <a:r>
              <a:rPr lang="es-MX" sz="3200" dirty="0">
                <a:latin typeface="Adobe Caslon Pro" panose="0205050205050A020403" pitchFamily="18" charset="0"/>
                <a:cs typeface="Times New Roman" panose="02020603050405020304" pitchFamily="18" charset="0"/>
              </a:rPr>
              <a:t>representantes de la </a:t>
            </a:r>
            <a:r>
              <a:rPr lang="es-MX" sz="3200" dirty="0" smtClean="0">
                <a:latin typeface="Adobe Caslon Pro" panose="0205050205050A020403" pitchFamily="18" charset="0"/>
                <a:cs typeface="Times New Roman" panose="02020603050405020304" pitchFamily="18" charset="0"/>
              </a:rPr>
              <a:t>instancia beneficiaria; </a:t>
            </a:r>
            <a:r>
              <a:rPr lang="es-MX" sz="3200" dirty="0">
                <a:latin typeface="Adobe Caslon Pro" panose="0205050205050A020403" pitchFamily="18" charset="0"/>
                <a:cs typeface="Times New Roman" panose="02020603050405020304" pitchFamily="18" charset="0"/>
              </a:rPr>
              <a:t>pudiendo estar presentes en su caso</a:t>
            </a:r>
            <a:r>
              <a:rPr lang="es-MX" sz="3200" dirty="0" smtClean="0">
                <a:latin typeface="Adobe Caslon Pro" panose="0205050205050A020403" pitchFamily="18" charset="0"/>
                <a:cs typeface="Times New Roman" panose="02020603050405020304" pitchFamily="18" charset="0"/>
              </a:rPr>
              <a:t>, </a:t>
            </a:r>
            <a:r>
              <a:rPr lang="es-MX" sz="3200" dirty="0">
                <a:latin typeface="Adobe Caslon Pro" panose="0205050205050A020403" pitchFamily="18" charset="0"/>
                <a:cs typeface="Times New Roman" panose="02020603050405020304" pitchFamily="18" charset="0"/>
              </a:rPr>
              <a:t>servidores públicos del Órgano Estatal de Control respectivo. En dicha reunión</a:t>
            </a:r>
            <a:r>
              <a:rPr lang="es-MX" sz="3200" dirty="0" smtClean="0">
                <a:latin typeface="Adobe Caslon Pro" panose="0205050205050A020403" pitchFamily="18" charset="0"/>
                <a:cs typeface="Times New Roman" panose="02020603050405020304" pitchFamily="18" charset="0"/>
              </a:rPr>
              <a:t> se acordará </a:t>
            </a:r>
            <a:r>
              <a:rPr lang="es-MX" sz="3200" dirty="0">
                <a:latin typeface="Adobe Caslon Pro" panose="0205050205050A020403" pitchFamily="18" charset="0"/>
                <a:cs typeface="Times New Roman" panose="02020603050405020304" pitchFamily="18" charset="0"/>
              </a:rPr>
              <a:t>la constitución del CCS</a:t>
            </a:r>
          </a:p>
          <a:p>
            <a:pPr lvl="1"/>
            <a:r>
              <a:rPr lang="es-MX" sz="3200" dirty="0" smtClean="0">
                <a:latin typeface="Adobe Caslon Pro" panose="0205050205050A020403" pitchFamily="18" charset="0"/>
                <a:cs typeface="Times New Roman" panose="02020603050405020304" pitchFamily="18" charset="0"/>
              </a:rPr>
              <a:t>Verificar que</a:t>
            </a:r>
            <a:r>
              <a:rPr lang="es-MX" sz="3200" dirty="0" smtClean="0">
                <a:latin typeface="Adobe Caslon Pro" panose="0205050205050A020403" pitchFamily="18" charset="0"/>
                <a:cs typeface="Times New Roman" panose="02020603050405020304" pitchFamily="18" charset="0"/>
              </a:rPr>
              <a:t> las y los </a:t>
            </a:r>
            <a:r>
              <a:rPr lang="es-MX" sz="3200" dirty="0">
                <a:latin typeface="Adobe Caslon Pro" panose="0205050205050A020403" pitchFamily="18" charset="0"/>
                <a:cs typeface="Times New Roman" panose="02020603050405020304" pitchFamily="18" charset="0"/>
              </a:rPr>
              <a:t>integrantes del Comité tengan la calidad de </a:t>
            </a:r>
            <a:r>
              <a:rPr lang="es-MX" sz="3200" dirty="0" smtClean="0">
                <a:latin typeface="Adobe Caslon Pro" panose="0205050205050A020403" pitchFamily="18" charset="0"/>
                <a:cs typeface="Times New Roman" panose="02020603050405020304" pitchFamily="18" charset="0"/>
              </a:rPr>
              <a:t>beneficiarios. </a:t>
            </a:r>
          </a:p>
          <a:p>
            <a:pPr lvl="1" algn="just"/>
            <a:r>
              <a:rPr lang="es-MX" sz="3200" dirty="0" smtClean="0">
                <a:latin typeface="Adobe Caslon Pro" panose="0205050205050A020403" pitchFamily="18" charset="0"/>
                <a:cs typeface="Times New Roman" panose="02020603050405020304" pitchFamily="18" charset="0"/>
              </a:rPr>
              <a:t>Proporcionar </a:t>
            </a:r>
            <a:r>
              <a:rPr lang="es-MX" sz="3200" dirty="0">
                <a:latin typeface="Adobe Caslon Pro" panose="0205050205050A020403" pitchFamily="18" charset="0"/>
                <a:cs typeface="Times New Roman" panose="02020603050405020304" pitchFamily="18" charset="0"/>
              </a:rPr>
              <a:t>al CCS la información relacionada con el ejercicio de sus </a:t>
            </a:r>
            <a:r>
              <a:rPr lang="es-MX" sz="3200" dirty="0" smtClean="0">
                <a:latin typeface="Adobe Caslon Pro" panose="0205050205050A020403" pitchFamily="18" charset="0"/>
                <a:cs typeface="Times New Roman" panose="02020603050405020304" pitchFamily="18" charset="0"/>
              </a:rPr>
              <a:t>actividades.</a:t>
            </a:r>
          </a:p>
          <a:p>
            <a:pPr lvl="1"/>
            <a:r>
              <a:rPr lang="es-MX" sz="3200" dirty="0" smtClean="0">
                <a:latin typeface="Adobe Caslon Pro" panose="0205050205050A020403" pitchFamily="18" charset="0"/>
                <a:cs typeface="Times New Roman" panose="02020603050405020304" pitchFamily="18" charset="0"/>
              </a:rPr>
              <a:t>Capacitar al CCS y </a:t>
            </a:r>
            <a:r>
              <a:rPr lang="es-MX" sz="3200" dirty="0" smtClean="0">
                <a:latin typeface="Adobe Caslon Pro" panose="0205050205050A020403" pitchFamily="18" charset="0"/>
                <a:cs typeface="Times New Roman" panose="02020603050405020304" pitchFamily="18" charset="0"/>
              </a:rPr>
              <a:t>asesorarlo </a:t>
            </a:r>
            <a:r>
              <a:rPr lang="es-MX" sz="3200" dirty="0" smtClean="0">
                <a:latin typeface="Adobe Caslon Pro" panose="0205050205050A020403" pitchFamily="18" charset="0"/>
                <a:cs typeface="Times New Roman" panose="02020603050405020304" pitchFamily="18" charset="0"/>
              </a:rPr>
              <a:t>en el llenado de formatos.</a:t>
            </a:r>
          </a:p>
          <a:p>
            <a:pPr lvl="1"/>
            <a:r>
              <a:rPr lang="es-MX" sz="3200" dirty="0" smtClean="0">
                <a:latin typeface="Adobe Caslon Pro" panose="0205050205050A020403" pitchFamily="18" charset="0"/>
                <a:cs typeface="Times New Roman" panose="02020603050405020304" pitchFamily="18" charset="0"/>
              </a:rPr>
              <a:t>Dar seguimiento a las acciones y reportar al SICS y a la Coordinación del PAICE las actividades del CCS.</a:t>
            </a:r>
          </a:p>
          <a:p>
            <a:pPr lvl="1"/>
            <a:endParaRPr lang="es-MX"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8625843"/>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904" y="609600"/>
            <a:ext cx="10525341" cy="5638799"/>
          </a:xfrm>
        </p:spPr>
        <p:txBody>
          <a:bodyPr>
            <a:normAutofit fontScale="77500" lnSpcReduction="20000"/>
          </a:bodyPr>
          <a:lstStyle/>
          <a:p>
            <a:pPr algn="just">
              <a:spcBef>
                <a:spcPts val="0"/>
              </a:spcBef>
              <a:buFont typeface="Arial" panose="020B0604020202020204" pitchFamily="34" charset="0"/>
              <a:buChar char="•"/>
            </a:pPr>
            <a:endParaRPr lang="es-MX" sz="2400" dirty="0" smtClean="0">
              <a:solidFill>
                <a:schemeClr val="accent2"/>
              </a:solidFill>
              <a:latin typeface="Adobe Caslon Pro" panose="0205050205050A020403" pitchFamily="18" charset="0"/>
              <a:cs typeface="Times New Roman" panose="02020603050405020304" pitchFamily="18" charset="0"/>
            </a:endParaRPr>
          </a:p>
          <a:p>
            <a:pPr marL="0" indent="0" algn="just">
              <a:buNone/>
            </a:pPr>
            <a:r>
              <a:rPr lang="es-MX" sz="2800" b="1" dirty="0" smtClean="0">
                <a:solidFill>
                  <a:schemeClr val="accent2"/>
                </a:solidFill>
                <a:latin typeface="Adobe Caslon Pro" panose="0205050205050A020403" pitchFamily="18" charset="0"/>
              </a:rPr>
              <a:t>FUNCIONES DEL C.C.S</a:t>
            </a:r>
            <a:r>
              <a:rPr lang="es-MX" sz="2400" dirty="0" smtClean="0">
                <a:solidFill>
                  <a:schemeClr val="accent2"/>
                </a:solidFill>
                <a:latin typeface="Adobe Caslon Pro" panose="0205050205050A020403" pitchFamily="18" charset="0"/>
              </a:rPr>
              <a:t>. </a:t>
            </a:r>
          </a:p>
          <a:p>
            <a:pPr algn="just">
              <a:spcBef>
                <a:spcPts val="0"/>
              </a:spcBef>
              <a:buFont typeface="Arial" panose="020B0604020202020204" pitchFamily="34" charset="0"/>
              <a:buChar char="•"/>
            </a:pPr>
            <a:endParaRPr lang="es-MX" sz="2800" b="1" dirty="0" smtClean="0">
              <a:latin typeface="Adobe Caslon Pro" panose="0205050205050A020403" pitchFamily="18" charset="0"/>
              <a:cs typeface="Times New Roman" panose="02020603050405020304" pitchFamily="18" charset="0"/>
            </a:endParaRPr>
          </a:p>
          <a:p>
            <a:pPr algn="just">
              <a:spcBef>
                <a:spcPts val="0"/>
              </a:spcBef>
            </a:pPr>
            <a:r>
              <a:rPr lang="es-MX" sz="3200" b="1" dirty="0" smtClean="0">
                <a:latin typeface="Adobe Caslon Pro" panose="0205050205050A020403" pitchFamily="18" charset="0"/>
                <a:cs typeface="Times New Roman" panose="02020603050405020304" pitchFamily="18" charset="0"/>
              </a:rPr>
              <a:t>Registrar</a:t>
            </a:r>
            <a:r>
              <a:rPr lang="es-MX" sz="3200" dirty="0" smtClean="0">
                <a:latin typeface="Adobe Caslon Pro" panose="0205050205050A020403" pitchFamily="18" charset="0"/>
                <a:cs typeface="Times New Roman" panose="02020603050405020304" pitchFamily="18" charset="0"/>
              </a:rPr>
              <a:t> </a:t>
            </a:r>
            <a:r>
              <a:rPr lang="es-MX" sz="3200" dirty="0">
                <a:latin typeface="Adobe Caslon Pro" panose="0205050205050A020403" pitchFamily="18" charset="0"/>
                <a:cs typeface="Times New Roman" panose="02020603050405020304" pitchFamily="18" charset="0"/>
              </a:rPr>
              <a:t>en </a:t>
            </a:r>
            <a:r>
              <a:rPr lang="es-MX" sz="3200" dirty="0" smtClean="0">
                <a:latin typeface="Adobe Caslon Pro" panose="0205050205050A020403" pitchFamily="18" charset="0"/>
                <a:cs typeface="Times New Roman" panose="02020603050405020304" pitchFamily="18" charset="0"/>
              </a:rPr>
              <a:t>el Informes del Comité de Contraloría Social (CCS) </a:t>
            </a:r>
            <a:r>
              <a:rPr lang="es-MX" sz="3200" dirty="0">
                <a:latin typeface="Adobe Caslon Pro" panose="0205050205050A020403" pitchFamily="18" charset="0"/>
                <a:cs typeface="Times New Roman" panose="02020603050405020304" pitchFamily="18" charset="0"/>
              </a:rPr>
              <a:t>los resultados de las </a:t>
            </a:r>
            <a:r>
              <a:rPr lang="es-MX" sz="3200" b="1" dirty="0">
                <a:latin typeface="Adobe Caslon Pro" panose="0205050205050A020403" pitchFamily="18" charset="0"/>
                <a:cs typeface="Times New Roman" panose="02020603050405020304" pitchFamily="18" charset="0"/>
              </a:rPr>
              <a:t>actividades de contraloría social realizadas</a:t>
            </a:r>
            <a:r>
              <a:rPr lang="es-MX" sz="3200" dirty="0">
                <a:latin typeface="Adobe Caslon Pro" panose="0205050205050A020403" pitchFamily="18" charset="0"/>
                <a:cs typeface="Times New Roman" panose="02020603050405020304" pitchFamily="18" charset="0"/>
              </a:rPr>
              <a:t>, así como dar seguimiento a los mismos</a:t>
            </a:r>
            <a:r>
              <a:rPr lang="es-MX" sz="3200" dirty="0" smtClean="0">
                <a:latin typeface="Adobe Caslon Pro" panose="0205050205050A020403" pitchFamily="18" charset="0"/>
                <a:cs typeface="Times New Roman" panose="02020603050405020304" pitchFamily="18" charset="0"/>
              </a:rPr>
              <a:t>.</a:t>
            </a:r>
          </a:p>
          <a:p>
            <a:pPr marL="0" indent="0" algn="just">
              <a:spcBef>
                <a:spcPts val="0"/>
              </a:spcBef>
              <a:buNone/>
            </a:pPr>
            <a:r>
              <a:rPr lang="es-MX" sz="3200" dirty="0" smtClean="0">
                <a:latin typeface="Adobe Caslon Pro" panose="0205050205050A020403" pitchFamily="18" charset="0"/>
                <a:cs typeface="Times New Roman" panose="02020603050405020304" pitchFamily="18" charset="0"/>
              </a:rPr>
              <a:t>Se </a:t>
            </a:r>
            <a:r>
              <a:rPr lang="es-MX" sz="3200" dirty="0">
                <a:latin typeface="Adobe Caslon Pro" panose="0205050205050A020403" pitchFamily="18" charset="0"/>
                <a:cs typeface="Times New Roman" panose="02020603050405020304" pitchFamily="18" charset="0"/>
              </a:rPr>
              <a:t>realizará el llenado del Informe del CCS </a:t>
            </a:r>
            <a:r>
              <a:rPr lang="es-MX" sz="3200" dirty="0" smtClean="0">
                <a:latin typeface="Adobe Caslon Pro" panose="0205050205050A020403" pitchFamily="18" charset="0"/>
                <a:cs typeface="Times New Roman" panose="02020603050405020304" pitchFamily="18" charset="0"/>
              </a:rPr>
              <a:t>en dos momentos</a:t>
            </a:r>
          </a:p>
          <a:p>
            <a:pPr marL="0" indent="0" algn="just">
              <a:spcBef>
                <a:spcPts val="0"/>
              </a:spcBef>
              <a:buNone/>
            </a:pPr>
            <a:endParaRPr lang="es-MX" sz="3200" dirty="0" smtClean="0">
              <a:latin typeface="Adobe Caslon Pro" panose="0205050205050A020403" pitchFamily="18" charset="0"/>
              <a:cs typeface="Times New Roman" panose="02020603050405020304" pitchFamily="18" charset="0"/>
            </a:endParaRPr>
          </a:p>
          <a:p>
            <a:pPr algn="just">
              <a:spcBef>
                <a:spcPts val="0"/>
              </a:spcBef>
              <a:buFontTx/>
              <a:buChar char="-"/>
            </a:pPr>
            <a:r>
              <a:rPr lang="es-MX" sz="3200" dirty="0" smtClean="0">
                <a:latin typeface="Adobe Caslon Pro" panose="0205050205050A020403" pitchFamily="18" charset="0"/>
                <a:cs typeface="Times New Roman" panose="02020603050405020304" pitchFamily="18" charset="0"/>
              </a:rPr>
              <a:t>El primero durante </a:t>
            </a:r>
            <a:r>
              <a:rPr lang="es-MX" sz="3200" dirty="0">
                <a:latin typeface="Adobe Caslon Pro" panose="0205050205050A020403" pitchFamily="18" charset="0"/>
                <a:cs typeface="Times New Roman" panose="02020603050405020304" pitchFamily="18" charset="0"/>
              </a:rPr>
              <a:t>el durante el último trimestre del </a:t>
            </a:r>
            <a:r>
              <a:rPr lang="es-MX" sz="3200" dirty="0" smtClean="0">
                <a:latin typeface="Adobe Caslon Pro" panose="0205050205050A020403" pitchFamily="18" charset="0"/>
                <a:cs typeface="Times New Roman" panose="02020603050405020304" pitchFamily="18" charset="0"/>
              </a:rPr>
              <a:t>año</a:t>
            </a:r>
            <a:r>
              <a:rPr lang="es-MX" sz="3200" dirty="0" smtClean="0">
                <a:latin typeface="Adobe Caslon Pro" panose="0205050205050A020403" pitchFamily="18" charset="0"/>
                <a:cs typeface="Times New Roman" panose="02020603050405020304" pitchFamily="18" charset="0"/>
              </a:rPr>
              <a:t> </a:t>
            </a:r>
            <a:r>
              <a:rPr lang="es-MX" sz="3200" dirty="0" smtClean="0">
                <a:latin typeface="Adobe Caslon Pro" panose="0205050205050A020403" pitchFamily="18" charset="0"/>
                <a:cs typeface="Times New Roman" panose="02020603050405020304" pitchFamily="18" charset="0"/>
              </a:rPr>
              <a:t>durante</a:t>
            </a:r>
            <a:r>
              <a:rPr lang="es-MX" sz="3200" dirty="0" smtClean="0">
                <a:latin typeface="Adobe Caslon Pro" panose="0205050205050A020403" pitchFamily="18" charset="0"/>
                <a:cs typeface="Times New Roman" panose="02020603050405020304" pitchFamily="18" charset="0"/>
              </a:rPr>
              <a:t> </a:t>
            </a:r>
            <a:r>
              <a:rPr lang="es-MX" sz="3200" dirty="0" smtClean="0">
                <a:latin typeface="Adobe Caslon Pro" panose="0205050205050A020403" pitchFamily="18" charset="0"/>
                <a:cs typeface="Times New Roman" panose="02020603050405020304" pitchFamily="18" charset="0"/>
              </a:rPr>
              <a:t>el cual se instaló el Comité </a:t>
            </a:r>
            <a:r>
              <a:rPr lang="es-MX" sz="3200" dirty="0">
                <a:latin typeface="Adobe Caslon Pro" panose="0205050205050A020403" pitchFamily="18" charset="0"/>
                <a:cs typeface="Times New Roman" panose="02020603050405020304" pitchFamily="18" charset="0"/>
              </a:rPr>
              <a:t>(octubre – diciembre </a:t>
            </a:r>
            <a:r>
              <a:rPr lang="es-MX" sz="3200" dirty="0" smtClean="0">
                <a:latin typeface="Adobe Caslon Pro" panose="0205050205050A020403" pitchFamily="18" charset="0"/>
                <a:cs typeface="Times New Roman" panose="02020603050405020304" pitchFamily="18" charset="0"/>
              </a:rPr>
              <a:t>2019)</a:t>
            </a:r>
            <a:r>
              <a:rPr lang="es-MX" sz="3200" dirty="0" smtClean="0">
                <a:latin typeface="Adobe Caslon Pro" panose="0205050205050A020403" pitchFamily="18" charset="0"/>
                <a:cs typeface="Times New Roman" panose="02020603050405020304" pitchFamily="18" charset="0"/>
              </a:rPr>
              <a:t>.</a:t>
            </a:r>
          </a:p>
          <a:p>
            <a:pPr marL="0" indent="0" algn="just">
              <a:spcBef>
                <a:spcPts val="0"/>
              </a:spcBef>
              <a:buNone/>
            </a:pPr>
            <a:endParaRPr lang="es-MX" sz="3200" dirty="0" smtClean="0">
              <a:latin typeface="Adobe Caslon Pro" panose="0205050205050A020403" pitchFamily="18" charset="0"/>
              <a:cs typeface="Times New Roman" panose="02020603050405020304" pitchFamily="18" charset="0"/>
            </a:endParaRPr>
          </a:p>
          <a:p>
            <a:pPr algn="just">
              <a:spcBef>
                <a:spcPts val="0"/>
              </a:spcBef>
              <a:buFontTx/>
              <a:buChar char="-"/>
            </a:pPr>
            <a:r>
              <a:rPr lang="es-MX" sz="3200" dirty="0" smtClean="0">
                <a:latin typeface="Adobe Caslon Pro" panose="0205050205050A020403" pitchFamily="18" charset="0"/>
                <a:cs typeface="Times New Roman" panose="02020603050405020304" pitchFamily="18" charset="0"/>
              </a:rPr>
              <a:t>El segundo durante el segundo </a:t>
            </a:r>
            <a:r>
              <a:rPr lang="es-MX" sz="3200" dirty="0">
                <a:latin typeface="Adobe Caslon Pro" panose="0205050205050A020403" pitchFamily="18" charset="0"/>
                <a:cs typeface="Times New Roman" panose="02020603050405020304" pitchFamily="18" charset="0"/>
              </a:rPr>
              <a:t>semestre del ejercicio fiscal </a:t>
            </a:r>
            <a:r>
              <a:rPr lang="es-MX" sz="3200" dirty="0" smtClean="0">
                <a:latin typeface="Adobe Caslon Pro" panose="0205050205050A020403" pitchFamily="18" charset="0"/>
                <a:cs typeface="Times New Roman" panose="02020603050405020304" pitchFamily="18" charset="0"/>
              </a:rPr>
              <a:t>siguiente al año de instalación del Comité </a:t>
            </a:r>
            <a:r>
              <a:rPr lang="es-MX" sz="3200" dirty="0">
                <a:latin typeface="Adobe Caslon Pro" panose="0205050205050A020403" pitchFamily="18" charset="0"/>
                <a:cs typeface="Times New Roman" panose="02020603050405020304" pitchFamily="18" charset="0"/>
              </a:rPr>
              <a:t>(julio – diciembre </a:t>
            </a:r>
            <a:r>
              <a:rPr lang="es-MX" sz="3200" dirty="0" smtClean="0">
                <a:latin typeface="Adobe Caslon Pro" panose="0205050205050A020403" pitchFamily="18" charset="0"/>
                <a:cs typeface="Times New Roman" panose="02020603050405020304" pitchFamily="18" charset="0"/>
              </a:rPr>
              <a:t>2020)</a:t>
            </a:r>
            <a:r>
              <a:rPr lang="es-MX" sz="3200" dirty="0" smtClean="0">
                <a:latin typeface="Adobe Caslon Pro" panose="0205050205050A020403" pitchFamily="18" charset="0"/>
                <a:cs typeface="Times New Roman" panose="02020603050405020304" pitchFamily="18" charset="0"/>
              </a:rPr>
              <a:t>.</a:t>
            </a:r>
            <a:endParaRPr lang="es-MX" sz="3200" dirty="0">
              <a:latin typeface="Adobe Caslon Pro" panose="0205050205050A020403" pitchFamily="18" charset="0"/>
              <a:cs typeface="Times New Roman" panose="02020603050405020304" pitchFamily="18" charset="0"/>
            </a:endParaRPr>
          </a:p>
          <a:p>
            <a:pPr algn="just">
              <a:spcBef>
                <a:spcPts val="0"/>
              </a:spcBef>
            </a:pPr>
            <a:endParaRPr lang="es-MX" sz="3200" dirty="0" smtClean="0">
              <a:latin typeface="Adobe Caslon Pro" panose="0205050205050A020403" pitchFamily="18" charset="0"/>
              <a:cs typeface="Times New Roman" panose="02020603050405020304" pitchFamily="18" charset="0"/>
            </a:endParaRPr>
          </a:p>
          <a:p>
            <a:pPr marL="0" indent="0" algn="just">
              <a:spcBef>
                <a:spcPts val="0"/>
              </a:spcBef>
              <a:buNone/>
            </a:pPr>
            <a:endParaRPr lang="es-MX" sz="3200" dirty="0">
              <a:latin typeface="Adobe Caslon Pro" panose="0205050205050A020403" pitchFamily="18" charset="0"/>
              <a:cs typeface="Times New Roman" panose="02020603050405020304" pitchFamily="18" charset="0"/>
            </a:endParaRPr>
          </a:p>
          <a:p>
            <a:pPr algn="just">
              <a:spcBef>
                <a:spcPts val="0"/>
              </a:spcBef>
            </a:pPr>
            <a:r>
              <a:rPr lang="es-MX" sz="3200" b="1" dirty="0">
                <a:latin typeface="Adobe Caslon Pro" panose="0205050205050A020403" pitchFamily="18" charset="0"/>
                <a:cs typeface="Times New Roman" panose="02020603050405020304" pitchFamily="18" charset="0"/>
              </a:rPr>
              <a:t>Recibir quejas  </a:t>
            </a:r>
            <a:r>
              <a:rPr lang="es-MX" sz="3200" b="1" dirty="0" smtClean="0">
                <a:latin typeface="Adobe Caslon Pro" panose="0205050205050A020403" pitchFamily="18" charset="0"/>
                <a:cs typeface="Times New Roman" panose="02020603050405020304" pitchFamily="18" charset="0"/>
              </a:rPr>
              <a:t>y denuncias de la comunidad  mediante </a:t>
            </a:r>
            <a:r>
              <a:rPr lang="es-MX" sz="3200" dirty="0" smtClean="0">
                <a:latin typeface="Adobe Caslon Pro" panose="0205050205050A020403" pitchFamily="18" charset="0"/>
                <a:cs typeface="Times New Roman" panose="02020603050405020304" pitchFamily="18" charset="0"/>
              </a:rPr>
              <a:t>los </a:t>
            </a:r>
            <a:r>
              <a:rPr lang="es-MX" sz="3200" b="1" dirty="0">
                <a:latin typeface="Adobe Caslon Pro" panose="0205050205050A020403" pitchFamily="18" charset="0"/>
                <a:cs typeface="Times New Roman" panose="02020603050405020304" pitchFamily="18" charset="0"/>
              </a:rPr>
              <a:t>mecanismos</a:t>
            </a:r>
            <a:r>
              <a:rPr lang="es-MX" sz="3200" dirty="0">
                <a:latin typeface="Adobe Caslon Pro" panose="0205050205050A020403" pitchFamily="18" charset="0"/>
                <a:cs typeface="Times New Roman" panose="02020603050405020304" pitchFamily="18" charset="0"/>
              </a:rPr>
              <a:t> implementados para </a:t>
            </a:r>
            <a:r>
              <a:rPr lang="es-MX" sz="3200" b="1" dirty="0">
                <a:latin typeface="Adobe Caslon Pro" panose="0205050205050A020403" pitchFamily="18" charset="0"/>
                <a:cs typeface="Times New Roman" panose="02020603050405020304" pitchFamily="18" charset="0"/>
              </a:rPr>
              <a:t>recibir, atender y canalizar</a:t>
            </a:r>
            <a:r>
              <a:rPr lang="es-MX" sz="3200" dirty="0">
                <a:latin typeface="Adobe Caslon Pro" panose="0205050205050A020403" pitchFamily="18" charset="0"/>
                <a:cs typeface="Times New Roman" panose="02020603050405020304" pitchFamily="18" charset="0"/>
              </a:rPr>
              <a:t>.</a:t>
            </a:r>
          </a:p>
          <a:p>
            <a:endParaRPr lang="es-MX" sz="2800" b="1" dirty="0">
              <a:solidFill>
                <a:schemeClr val="accent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3174996"/>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904" y="609600"/>
            <a:ext cx="10525341" cy="5638799"/>
          </a:xfrm>
        </p:spPr>
        <p:txBody>
          <a:bodyPr>
            <a:normAutofit/>
          </a:bodyPr>
          <a:lstStyle/>
          <a:p>
            <a:pPr marL="0" indent="0">
              <a:spcBef>
                <a:spcPts val="0"/>
              </a:spcBef>
              <a:buNone/>
            </a:pPr>
            <a:r>
              <a:rPr lang="es-MX" sz="2400" b="1" dirty="0">
                <a:solidFill>
                  <a:srgbClr val="FFC000"/>
                </a:solidFill>
                <a:latin typeface="Adobe Caslon Pro" panose="0205050205050A020403" pitchFamily="18" charset="0"/>
                <a:cs typeface="Times New Roman" panose="02020603050405020304" pitchFamily="18" charset="0"/>
              </a:rPr>
              <a:t>¿CÓMO SE CONFORMA </a:t>
            </a:r>
            <a:r>
              <a:rPr lang="es-MX" sz="2400" b="1" dirty="0" smtClean="0">
                <a:solidFill>
                  <a:srgbClr val="FFC000"/>
                </a:solidFill>
                <a:latin typeface="Adobe Caslon Pro" panose="0205050205050A020403" pitchFamily="18" charset="0"/>
                <a:cs typeface="Times New Roman" panose="02020603050405020304" pitchFamily="18" charset="0"/>
              </a:rPr>
              <a:t>EL COMITÉ?</a:t>
            </a:r>
          </a:p>
          <a:p>
            <a:pPr marL="0" indent="0">
              <a:spcBef>
                <a:spcPts val="0"/>
              </a:spcBef>
              <a:buNone/>
            </a:pPr>
            <a:endParaRPr lang="es-MX" sz="2400" dirty="0" smtClean="0">
              <a:solidFill>
                <a:srgbClr val="FFC000"/>
              </a:solidFill>
              <a:latin typeface="Adobe Caslon Pro" panose="0205050205050A020403" pitchFamily="18" charset="0"/>
              <a:cs typeface="Times New Roman" panose="02020603050405020304" pitchFamily="18" charset="0"/>
            </a:endParaRPr>
          </a:p>
          <a:p>
            <a:pPr algn="just">
              <a:spcBef>
                <a:spcPts val="0"/>
              </a:spcBef>
              <a:buFont typeface="Arial" panose="020B0604020202020204" pitchFamily="34" charset="0"/>
              <a:buChar char="•"/>
            </a:pPr>
            <a:r>
              <a:rPr lang="es-MX" sz="2800" dirty="0" smtClean="0">
                <a:latin typeface="Adobe Caslon Pro" panose="0205050205050A020403" pitchFamily="18" charset="0"/>
                <a:cs typeface="Times New Roman" panose="02020603050405020304" pitchFamily="18" charset="0"/>
              </a:rPr>
              <a:t>La instancia beneficiada invita </a:t>
            </a:r>
            <a:r>
              <a:rPr lang="es-MX" sz="2800" dirty="0" smtClean="0">
                <a:latin typeface="Adobe Caslon Pro" panose="0205050205050A020403" pitchFamily="18" charset="0"/>
                <a:cs typeface="Times New Roman" panose="02020603050405020304" pitchFamily="18" charset="0"/>
              </a:rPr>
              <a:t>a la comunidad </a:t>
            </a:r>
            <a:r>
              <a:rPr lang="es-MX" sz="2800" dirty="0">
                <a:latin typeface="Adobe Caslon Pro" panose="0205050205050A020403" pitchFamily="18" charset="0"/>
                <a:cs typeface="Times New Roman" panose="02020603050405020304" pitchFamily="18" charset="0"/>
              </a:rPr>
              <a:t>beneficiada  para formar parte del Comité de Contraloría Social </a:t>
            </a:r>
            <a:r>
              <a:rPr lang="es-MX" sz="2800" dirty="0" smtClean="0">
                <a:latin typeface="Adobe Caslon Pro" panose="0205050205050A020403" pitchFamily="18" charset="0"/>
                <a:cs typeface="Times New Roman" panose="02020603050405020304" pitchFamily="18" charset="0"/>
              </a:rPr>
              <a:t>y se </a:t>
            </a:r>
            <a:r>
              <a:rPr lang="es-MX" sz="2800" dirty="0" smtClean="0">
                <a:latin typeface="Adobe Caslon Pro" panose="0205050205050A020403" pitchFamily="18" charset="0"/>
                <a:cs typeface="Times New Roman" panose="02020603050405020304" pitchFamily="18" charset="0"/>
              </a:rPr>
              <a:t>elige </a:t>
            </a:r>
            <a:r>
              <a:rPr lang="es-MX" sz="2800" dirty="0" smtClean="0">
                <a:latin typeface="Adobe Caslon Pro" panose="0205050205050A020403" pitchFamily="18" charset="0"/>
                <a:cs typeface="Times New Roman" panose="02020603050405020304" pitchFamily="18" charset="0"/>
              </a:rPr>
              <a:t>a </a:t>
            </a:r>
            <a:r>
              <a:rPr lang="es-MX" sz="2800" dirty="0" smtClean="0">
                <a:latin typeface="Adobe Caslon Pro" panose="0205050205050A020403" pitchFamily="18" charset="0"/>
                <a:cs typeface="Times New Roman" panose="02020603050405020304" pitchFamily="18" charset="0"/>
              </a:rPr>
              <a:t>las y los integrantes del CCS democr</a:t>
            </a:r>
            <a:r>
              <a:rPr lang="es-MX" sz="2800" dirty="0" smtClean="0">
                <a:latin typeface="Adobe Caslon Pro" panose="0205050205050A020403" pitchFamily="18" charset="0"/>
                <a:cs typeface="Times New Roman" panose="02020603050405020304" pitchFamily="18" charset="0"/>
              </a:rPr>
              <a:t>áticamente</a:t>
            </a:r>
            <a:r>
              <a:rPr lang="es-MX" sz="2800" dirty="0" smtClean="0">
                <a:latin typeface="Adobe Caslon Pro" panose="0205050205050A020403" pitchFamily="18" charset="0"/>
                <a:cs typeface="Times New Roman" panose="02020603050405020304" pitchFamily="18" charset="0"/>
              </a:rPr>
              <a:t>. </a:t>
            </a:r>
            <a:endParaRPr lang="es-MX" sz="2800" dirty="0" smtClean="0">
              <a:latin typeface="Adobe Caslon Pro" panose="0205050205050A020403" pitchFamily="18" charset="0"/>
              <a:cs typeface="Times New Roman" panose="02020603050405020304" pitchFamily="18" charset="0"/>
            </a:endParaRPr>
          </a:p>
          <a:p>
            <a:pPr algn="just">
              <a:spcBef>
                <a:spcPts val="0"/>
              </a:spcBef>
              <a:buFont typeface="Arial" panose="020B0604020202020204" pitchFamily="34" charset="0"/>
              <a:buChar char="•"/>
            </a:pPr>
            <a:endParaRPr lang="es-MX" sz="2800" dirty="0">
              <a:latin typeface="Adobe Caslon Pro" panose="0205050205050A020403" pitchFamily="18" charset="0"/>
              <a:cs typeface="Times New Roman" panose="02020603050405020304" pitchFamily="18" charset="0"/>
            </a:endParaRPr>
          </a:p>
          <a:p>
            <a:pPr algn="just">
              <a:spcBef>
                <a:spcPts val="0"/>
              </a:spcBef>
              <a:buFont typeface="Arial" panose="020B0604020202020204" pitchFamily="34" charset="0"/>
              <a:buChar char="•"/>
            </a:pPr>
            <a:r>
              <a:rPr lang="es-MX" sz="2800" dirty="0">
                <a:latin typeface="Adobe Caslon Pro" panose="0205050205050A020403" pitchFamily="18" charset="0"/>
                <a:cs typeface="Times New Roman" panose="02020603050405020304" pitchFamily="18" charset="0"/>
              </a:rPr>
              <a:t>Se </a:t>
            </a:r>
            <a:r>
              <a:rPr lang="es-MX" sz="2800" dirty="0" smtClean="0">
                <a:latin typeface="Adobe Caslon Pro" panose="0205050205050A020403" pitchFamily="18" charset="0"/>
                <a:cs typeface="Times New Roman" panose="02020603050405020304" pitchFamily="18" charset="0"/>
              </a:rPr>
              <a:t>integrará idealmente por </a:t>
            </a:r>
            <a:r>
              <a:rPr lang="es-MX" sz="2800" dirty="0">
                <a:latin typeface="Adobe Caslon Pro" panose="0205050205050A020403" pitchFamily="18" charset="0"/>
                <a:cs typeface="Times New Roman" panose="02020603050405020304" pitchFamily="18" charset="0"/>
              </a:rPr>
              <a:t>un número igual de hombres y mujeres, todos mayores de edad y </a:t>
            </a:r>
            <a:r>
              <a:rPr lang="es-MX" sz="2800" b="1" dirty="0" smtClean="0">
                <a:latin typeface="Adobe Caslon Pro" panose="0205050205050A020403" pitchFamily="18" charset="0"/>
                <a:cs typeface="Times New Roman" panose="02020603050405020304" pitchFamily="18" charset="0"/>
              </a:rPr>
              <a:t>beneficiarias/os </a:t>
            </a:r>
            <a:r>
              <a:rPr lang="es-MX" sz="2800" b="1" dirty="0" smtClean="0">
                <a:latin typeface="Adobe Caslon Pro" panose="0205050205050A020403" pitchFamily="18" charset="0"/>
                <a:cs typeface="Times New Roman" panose="02020603050405020304" pitchFamily="18" charset="0"/>
              </a:rPr>
              <a:t>del </a:t>
            </a:r>
            <a:r>
              <a:rPr lang="es-MX" sz="2800" b="1" dirty="0">
                <a:latin typeface="Adobe Caslon Pro" panose="0205050205050A020403" pitchFamily="18" charset="0"/>
                <a:cs typeface="Times New Roman" panose="02020603050405020304" pitchFamily="18" charset="0"/>
              </a:rPr>
              <a:t>programa</a:t>
            </a:r>
            <a:r>
              <a:rPr lang="es-MX" sz="2800" dirty="0" smtClean="0">
                <a:latin typeface="Adobe Caslon Pro" panose="0205050205050A020403" pitchFamily="18" charset="0"/>
                <a:cs typeface="Times New Roman" panose="02020603050405020304" pitchFamily="18" charset="0"/>
              </a:rPr>
              <a:t>.</a:t>
            </a:r>
          </a:p>
          <a:p>
            <a:pPr marL="0" indent="0" algn="just">
              <a:spcBef>
                <a:spcPts val="0"/>
              </a:spcBef>
              <a:buNone/>
            </a:pPr>
            <a:endParaRPr lang="es-MX" sz="2800" dirty="0">
              <a:latin typeface="Adobe Caslon Pro" panose="0205050205050A020403" pitchFamily="18" charset="0"/>
              <a:cs typeface="Times New Roman" panose="02020603050405020304" pitchFamily="18" charset="0"/>
            </a:endParaRPr>
          </a:p>
          <a:p>
            <a:pPr algn="just">
              <a:spcBef>
                <a:spcPts val="0"/>
              </a:spcBef>
              <a:buFont typeface="Arial" panose="020B0604020202020204" pitchFamily="34" charset="0"/>
              <a:buChar char="•"/>
            </a:pPr>
            <a:r>
              <a:rPr lang="es-MX" sz="2800" dirty="0">
                <a:latin typeface="Adobe Caslon Pro" panose="0205050205050A020403" pitchFamily="18" charset="0"/>
                <a:cs typeface="Times New Roman" panose="02020603050405020304" pitchFamily="18" charset="0"/>
              </a:rPr>
              <a:t>S</a:t>
            </a:r>
            <a:r>
              <a:rPr lang="es-MX" sz="2800" dirty="0" smtClean="0">
                <a:latin typeface="Adobe Caslon Pro" panose="0205050205050A020403" pitchFamily="18" charset="0"/>
                <a:cs typeface="Times New Roman" panose="02020603050405020304" pitchFamily="18" charset="0"/>
              </a:rPr>
              <a:t>e </a:t>
            </a:r>
            <a:r>
              <a:rPr lang="es-MX" sz="2800" dirty="0">
                <a:latin typeface="Adobe Caslon Pro" panose="0205050205050A020403" pitchFamily="18" charset="0"/>
                <a:cs typeface="Times New Roman" panose="02020603050405020304" pitchFamily="18" charset="0"/>
              </a:rPr>
              <a:t>levantará un </a:t>
            </a:r>
            <a:r>
              <a:rPr lang="es-MX" sz="2800" b="1" dirty="0">
                <a:latin typeface="Adobe Caslon Pro" panose="0205050205050A020403" pitchFamily="18" charset="0"/>
                <a:cs typeface="Times New Roman" panose="02020603050405020304" pitchFamily="18" charset="0"/>
              </a:rPr>
              <a:t>acta de </a:t>
            </a:r>
            <a:r>
              <a:rPr lang="es-MX" sz="2800" b="1" dirty="0" smtClean="0">
                <a:latin typeface="Adobe Caslon Pro" panose="0205050205050A020403" pitchFamily="18" charset="0"/>
                <a:cs typeface="Times New Roman" panose="02020603050405020304" pitchFamily="18" charset="0"/>
              </a:rPr>
              <a:t>registro </a:t>
            </a:r>
            <a:r>
              <a:rPr lang="es-MX" sz="2800" b="1" dirty="0">
                <a:latin typeface="Adobe Caslon Pro" panose="0205050205050A020403" pitchFamily="18" charset="0"/>
                <a:cs typeface="Times New Roman" panose="02020603050405020304" pitchFamily="18" charset="0"/>
              </a:rPr>
              <a:t>del comité</a:t>
            </a:r>
            <a:r>
              <a:rPr lang="es-MX" sz="2800" dirty="0">
                <a:latin typeface="Adobe Caslon Pro" panose="0205050205050A020403" pitchFamily="18" charset="0"/>
                <a:cs typeface="Times New Roman" panose="02020603050405020304" pitchFamily="18" charset="0"/>
              </a:rPr>
              <a:t>, </a:t>
            </a:r>
            <a:r>
              <a:rPr lang="es-MX" sz="2800" dirty="0" smtClean="0">
                <a:latin typeface="Adobe Caslon Pro" panose="0205050205050A020403" pitchFamily="18" charset="0"/>
                <a:cs typeface="Times New Roman" panose="02020603050405020304" pitchFamily="18" charset="0"/>
              </a:rPr>
              <a:t>con los </a:t>
            </a:r>
            <a:r>
              <a:rPr lang="es-MX" sz="2800" dirty="0">
                <a:latin typeface="Adobe Caslon Pro" panose="0205050205050A020403" pitchFamily="18" charset="0"/>
                <a:cs typeface="Times New Roman" panose="02020603050405020304" pitchFamily="18" charset="0"/>
              </a:rPr>
              <a:t>nombres de</a:t>
            </a:r>
            <a:r>
              <a:rPr lang="es-MX" sz="2800" dirty="0" smtClean="0">
                <a:latin typeface="Adobe Caslon Pro" panose="0205050205050A020403" pitchFamily="18" charset="0"/>
                <a:cs typeface="Times New Roman" panose="02020603050405020304" pitchFamily="18" charset="0"/>
              </a:rPr>
              <a:t> las y los </a:t>
            </a:r>
            <a:r>
              <a:rPr lang="es-MX" sz="2800" dirty="0">
                <a:latin typeface="Adobe Caslon Pro" panose="0205050205050A020403" pitchFamily="18" charset="0"/>
                <a:cs typeface="Times New Roman" panose="02020603050405020304" pitchFamily="18" charset="0"/>
              </a:rPr>
              <a:t>integrantes.</a:t>
            </a:r>
          </a:p>
          <a:p>
            <a:pPr marL="0" indent="0">
              <a:buNone/>
            </a:pPr>
            <a:endParaRPr lang="es-MX" sz="2800" b="1" dirty="0">
              <a:solidFill>
                <a:schemeClr val="accent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770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a="http://schemas.openxmlformats.org/drawingml/2006/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1200</TotalTime>
  <Words>1630</Words>
  <Application>Microsoft Macintosh PowerPoint</Application>
  <PresentationFormat>Personalizado</PresentationFormat>
  <Paragraphs>122</Paragraphs>
  <Slides>20</Slides>
  <Notes>0</Notes>
  <HiddenSlides>0</HiddenSlides>
  <MMClips>0</MMClips>
  <ScaleCrop>false</ScaleCrop>
  <HeadingPairs>
    <vt:vector size="4" baseType="variant">
      <vt:variant>
        <vt:lpstr>Plantilla de diseño</vt:lpstr>
      </vt:variant>
      <vt:variant>
        <vt:i4>1</vt:i4>
      </vt:variant>
      <vt:variant>
        <vt:lpstr>Títulos de diapositiva</vt:lpstr>
      </vt:variant>
      <vt:variant>
        <vt:i4>20</vt:i4>
      </vt:variant>
    </vt:vector>
  </HeadingPairs>
  <TitlesOfParts>
    <vt:vector size="21" baseType="lpstr">
      <vt:lpstr>Ion</vt:lpstr>
      <vt:lpstr>¿Qué es una contraloría social?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Paseo de la Reforma 175, Piso 6, Col. Cuauhtémoc, Alcaldía Cuauhtémoc, C.P. 06500 |México, Ciudad de México.  Tel.  01 55 41 55 0484  Correo electrónico: paice@cultura.gob.mx        contralorsocialpaice@cultura.gob.mx   Nota: En todos los casos es necesaria la elaboración de los Informes del CCS y su registro en el Sistema Informático de Contraloría Social (SICS).  </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una contraloría social?</dc:title>
  <dc:creator>Carlos Garcia Martinez</dc:creator>
  <cp:lastModifiedBy>Rebeca Torres del Castillo</cp:lastModifiedBy>
  <cp:revision>77</cp:revision>
  <dcterms:created xsi:type="dcterms:W3CDTF">2019-07-30T17:12:17Z</dcterms:created>
  <dcterms:modified xsi:type="dcterms:W3CDTF">2019-07-30T17:45:55Z</dcterms:modified>
</cp:coreProperties>
</file>